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58" r:id="rId3"/>
    <p:sldId id="262" r:id="rId4"/>
    <p:sldId id="259" r:id="rId5"/>
    <p:sldId id="260" r:id="rId6"/>
    <p:sldId id="261" r:id="rId7"/>
    <p:sldId id="263" r:id="rId8"/>
    <p:sldId id="264" r:id="rId9"/>
    <p:sldId id="265" r:id="rId10"/>
    <p:sldId id="266" r:id="rId11"/>
    <p:sldId id="267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9713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75" d="100"/>
          <a:sy n="75" d="100"/>
        </p:scale>
        <p:origin x="202" y="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6B1492A-CA97-458C-BA66-4D9EA629A56B}" type="doc">
      <dgm:prSet loTypeId="urn:microsoft.com/office/officeart/2005/8/layout/orgChart1" loCatId="hierarchy" qsTypeId="urn:microsoft.com/office/officeart/2005/8/quickstyle/simple3" qsCatId="simple" csTypeId="urn:microsoft.com/office/officeart/2005/8/colors/colorful1" csCatId="colorful" phldr="1"/>
      <dgm:spPr/>
      <dgm:t>
        <a:bodyPr/>
        <a:lstStyle/>
        <a:p>
          <a:endParaRPr lang="en-GB"/>
        </a:p>
      </dgm:t>
    </dgm:pt>
    <dgm:pt modelId="{26AD9FCC-A676-45A3-949C-A3C3B4A84B13}">
      <dgm:prSet phldrT="[Text]"/>
      <dgm:spPr/>
      <dgm:t>
        <a:bodyPr/>
        <a:lstStyle/>
        <a:p>
          <a:pPr>
            <a:buFont typeface="Wingdings" panose="05000000000000000000" pitchFamily="2" charset="2"/>
            <a:buChar char="ü"/>
          </a:pPr>
          <a:r>
            <a:rPr lang="en-GB" b="1" dirty="0">
              <a:latin typeface="Avenir Next LT Pro" panose="020B0504020202020204" pitchFamily="34" charset="0"/>
            </a:rPr>
            <a:t>Summer Internships </a:t>
          </a:r>
        </a:p>
      </dgm:t>
    </dgm:pt>
    <dgm:pt modelId="{34900486-5050-4724-BD08-55DD53BAA91B}" type="parTrans" cxnId="{F2757083-D2A3-45FD-AF86-D1D03BED0F7A}">
      <dgm:prSet/>
      <dgm:spPr/>
      <dgm:t>
        <a:bodyPr/>
        <a:lstStyle/>
        <a:p>
          <a:endParaRPr lang="en-GB"/>
        </a:p>
      </dgm:t>
    </dgm:pt>
    <dgm:pt modelId="{AB4BD31B-E5C3-49CD-8A4C-ECC3613BB58C}" type="sibTrans" cxnId="{F2757083-D2A3-45FD-AF86-D1D03BED0F7A}">
      <dgm:prSet/>
      <dgm:spPr/>
      <dgm:t>
        <a:bodyPr/>
        <a:lstStyle/>
        <a:p>
          <a:endParaRPr lang="en-GB"/>
        </a:p>
      </dgm:t>
    </dgm:pt>
    <dgm:pt modelId="{C51F3739-37BA-4A7E-859D-C73AE9431CCD}">
      <dgm:prSet phldrT="[Text]"/>
      <dgm:spPr/>
      <dgm:t>
        <a:bodyPr/>
        <a:lstStyle/>
        <a:p>
          <a:r>
            <a:rPr lang="tr-TR" b="1" u="sng" dirty="0">
              <a:latin typeface="Avenir Next LT Pro" panose="020B0504020202020204" pitchFamily="34" charset="0"/>
            </a:rPr>
            <a:t>ARCH100</a:t>
          </a:r>
        </a:p>
        <a:p>
          <a:r>
            <a:rPr lang="tr-TR" b="1" dirty="0">
              <a:latin typeface="Avenir Next LT Pro" panose="020B0504020202020204" pitchFamily="34" charset="0"/>
            </a:rPr>
            <a:t>-Construction </a:t>
          </a:r>
          <a:r>
            <a:rPr lang="tr-TR" b="1" dirty="0" err="1">
              <a:latin typeface="Avenir Next LT Pro" panose="020B0504020202020204" pitchFamily="34" charset="0"/>
            </a:rPr>
            <a:t>Sites</a:t>
          </a:r>
          <a:r>
            <a:rPr lang="tr-TR" b="1" dirty="0">
              <a:latin typeface="Avenir Next LT Pro" panose="020B0504020202020204" pitchFamily="34" charset="0"/>
            </a:rPr>
            <a:t>;</a:t>
          </a:r>
        </a:p>
        <a:p>
          <a:r>
            <a:rPr lang="tr-TR" dirty="0">
              <a:latin typeface="Avenir Next LT Pro" panose="020B0504020202020204" pitchFamily="34" charset="0"/>
            </a:rPr>
            <a:t>-</a:t>
          </a:r>
          <a:r>
            <a:rPr lang="tr-TR" dirty="0" err="1">
              <a:latin typeface="Avenir Next LT Pro" panose="020B0504020202020204" pitchFamily="34" charset="0"/>
            </a:rPr>
            <a:t>Rough</a:t>
          </a:r>
          <a:r>
            <a:rPr lang="tr-TR" dirty="0">
              <a:latin typeface="Avenir Next LT Pro" panose="020B0504020202020204" pitchFamily="34" charset="0"/>
            </a:rPr>
            <a:t> </a:t>
          </a:r>
          <a:r>
            <a:rPr lang="tr-TR" dirty="0" err="1">
              <a:latin typeface="Avenir Next LT Pro" panose="020B0504020202020204" pitchFamily="34" charset="0"/>
            </a:rPr>
            <a:t>construction</a:t>
          </a:r>
          <a:endParaRPr lang="tr-TR" dirty="0">
            <a:latin typeface="Avenir Next LT Pro" panose="020B0504020202020204" pitchFamily="34" charset="0"/>
          </a:endParaRPr>
        </a:p>
        <a:p>
          <a:r>
            <a:rPr lang="tr-TR" dirty="0">
              <a:latin typeface="Avenir Next LT Pro" panose="020B0504020202020204" pitchFamily="34" charset="0"/>
            </a:rPr>
            <a:t>-</a:t>
          </a:r>
          <a:r>
            <a:rPr lang="tr-TR" dirty="0" err="1">
              <a:latin typeface="Avenir Next LT Pro" panose="020B0504020202020204" pitchFamily="34" charset="0"/>
            </a:rPr>
            <a:t>Reinforced</a:t>
          </a:r>
          <a:r>
            <a:rPr lang="tr-TR" dirty="0">
              <a:latin typeface="Avenir Next LT Pro" panose="020B0504020202020204" pitchFamily="34" charset="0"/>
            </a:rPr>
            <a:t> </a:t>
          </a:r>
          <a:r>
            <a:rPr lang="tr-TR" dirty="0" err="1">
              <a:latin typeface="Avenir Next LT Pro" panose="020B0504020202020204" pitchFamily="34" charset="0"/>
            </a:rPr>
            <a:t>concrete</a:t>
          </a:r>
          <a:r>
            <a:rPr lang="tr-TR" dirty="0">
              <a:latin typeface="Avenir Next LT Pro" panose="020B0504020202020204" pitchFamily="34" charset="0"/>
            </a:rPr>
            <a:t> </a:t>
          </a:r>
          <a:r>
            <a:rPr lang="tr-TR" dirty="0" err="1">
              <a:latin typeface="Avenir Next LT Pro" panose="020B0504020202020204" pitchFamily="34" charset="0"/>
            </a:rPr>
            <a:t>implementations</a:t>
          </a:r>
          <a:endParaRPr lang="en-GB" dirty="0">
            <a:latin typeface="Avenir Next LT Pro" panose="020B0504020202020204" pitchFamily="34" charset="0"/>
          </a:endParaRPr>
        </a:p>
      </dgm:t>
    </dgm:pt>
    <dgm:pt modelId="{469743AD-0604-4B36-8121-8DF184FD42A7}" type="parTrans" cxnId="{11D62B7B-6D72-4840-B0AD-49004F98DF7B}">
      <dgm:prSet/>
      <dgm:spPr/>
      <dgm:t>
        <a:bodyPr/>
        <a:lstStyle/>
        <a:p>
          <a:endParaRPr lang="en-GB"/>
        </a:p>
      </dgm:t>
    </dgm:pt>
    <dgm:pt modelId="{184D99EB-3A54-4AA5-B627-202313923FFB}" type="sibTrans" cxnId="{11D62B7B-6D72-4840-B0AD-49004F98DF7B}">
      <dgm:prSet/>
      <dgm:spPr/>
      <dgm:t>
        <a:bodyPr/>
        <a:lstStyle/>
        <a:p>
          <a:endParaRPr lang="en-GB"/>
        </a:p>
      </dgm:t>
    </dgm:pt>
    <dgm:pt modelId="{D854EB4E-0574-47B2-94D1-750FE2B971BC}">
      <dgm:prSet phldrT="[Text]"/>
      <dgm:spPr/>
      <dgm:t>
        <a:bodyPr/>
        <a:lstStyle/>
        <a:p>
          <a:r>
            <a:rPr lang="tr-TR" b="1" u="sng" dirty="0">
              <a:latin typeface="Avenir Next LT Pro" panose="020B0504020202020204" pitchFamily="34" charset="0"/>
            </a:rPr>
            <a:t>ARCH200</a:t>
          </a:r>
        </a:p>
        <a:p>
          <a:r>
            <a:rPr lang="tr-TR" b="1" dirty="0">
              <a:latin typeface="Avenir Next LT Pro" panose="020B0504020202020204" pitchFamily="34" charset="0"/>
            </a:rPr>
            <a:t>-Construction </a:t>
          </a:r>
          <a:r>
            <a:rPr lang="tr-TR" b="1" dirty="0" err="1">
              <a:latin typeface="Avenir Next LT Pro" panose="020B0504020202020204" pitchFamily="34" charset="0"/>
            </a:rPr>
            <a:t>Sites</a:t>
          </a:r>
          <a:r>
            <a:rPr lang="tr-TR" b="1" dirty="0">
              <a:latin typeface="Avenir Next LT Pro" panose="020B0504020202020204" pitchFamily="34" charset="0"/>
            </a:rPr>
            <a:t>;</a:t>
          </a:r>
          <a:endParaRPr lang="tr-TR" dirty="0">
            <a:latin typeface="Avenir Next LT Pro" panose="020B0504020202020204" pitchFamily="34" charset="0"/>
          </a:endParaRPr>
        </a:p>
        <a:p>
          <a:r>
            <a:rPr lang="tr-TR" dirty="0">
              <a:latin typeface="Avenir Next LT Pro" panose="020B0504020202020204" pitchFamily="34" charset="0"/>
            </a:rPr>
            <a:t>-</a:t>
          </a:r>
          <a:r>
            <a:rPr lang="tr-TR" dirty="0" err="1">
              <a:latin typeface="Avenir Next LT Pro" panose="020B0504020202020204" pitchFamily="34" charset="0"/>
            </a:rPr>
            <a:t>Rough&amp;finish</a:t>
          </a:r>
          <a:r>
            <a:rPr lang="tr-TR" dirty="0">
              <a:latin typeface="Avenir Next LT Pro" panose="020B0504020202020204" pitchFamily="34" charset="0"/>
            </a:rPr>
            <a:t> </a:t>
          </a:r>
          <a:r>
            <a:rPr lang="tr-TR" dirty="0" err="1">
              <a:latin typeface="Avenir Next LT Pro" panose="020B0504020202020204" pitchFamily="34" charset="0"/>
            </a:rPr>
            <a:t>construction</a:t>
          </a:r>
          <a:endParaRPr lang="tr-TR" dirty="0">
            <a:latin typeface="Avenir Next LT Pro" panose="020B0504020202020204" pitchFamily="34" charset="0"/>
          </a:endParaRPr>
        </a:p>
        <a:p>
          <a:r>
            <a:rPr lang="tr-TR" dirty="0">
              <a:latin typeface="Avenir Next LT Pro" panose="020B0504020202020204" pitchFamily="34" charset="0"/>
            </a:rPr>
            <a:t>-</a:t>
          </a:r>
          <a:r>
            <a:rPr lang="tr-TR" dirty="0" err="1">
              <a:latin typeface="Avenir Next LT Pro" panose="020B0504020202020204" pitchFamily="34" charset="0"/>
            </a:rPr>
            <a:t>Reinforced</a:t>
          </a:r>
          <a:r>
            <a:rPr lang="tr-TR" dirty="0">
              <a:latin typeface="Avenir Next LT Pro" panose="020B0504020202020204" pitchFamily="34" charset="0"/>
            </a:rPr>
            <a:t> </a:t>
          </a:r>
          <a:r>
            <a:rPr lang="tr-TR" dirty="0" err="1">
              <a:latin typeface="Avenir Next LT Pro" panose="020B0504020202020204" pitchFamily="34" charset="0"/>
            </a:rPr>
            <a:t>concrete</a:t>
          </a:r>
          <a:r>
            <a:rPr lang="tr-TR" dirty="0">
              <a:latin typeface="Avenir Next LT Pro" panose="020B0504020202020204" pitchFamily="34" charset="0"/>
            </a:rPr>
            <a:t> </a:t>
          </a:r>
          <a:r>
            <a:rPr lang="tr-TR" dirty="0" err="1">
              <a:latin typeface="Avenir Next LT Pro" panose="020B0504020202020204" pitchFamily="34" charset="0"/>
            </a:rPr>
            <a:t>implementations</a:t>
          </a:r>
          <a:endParaRPr lang="tr-TR" dirty="0">
            <a:latin typeface="Avenir Next LT Pro" panose="020B0504020202020204" pitchFamily="34" charset="0"/>
          </a:endParaRPr>
        </a:p>
        <a:p>
          <a:r>
            <a:rPr lang="tr-TR" dirty="0">
              <a:latin typeface="Avenir Next LT Pro" panose="020B0504020202020204" pitchFamily="34" charset="0"/>
            </a:rPr>
            <a:t>-</a:t>
          </a:r>
          <a:r>
            <a:rPr lang="tr-TR" dirty="0" err="1">
              <a:latin typeface="Avenir Next LT Pro" panose="020B0504020202020204" pitchFamily="34" charset="0"/>
            </a:rPr>
            <a:t>Detail</a:t>
          </a:r>
          <a:r>
            <a:rPr lang="tr-TR" dirty="0">
              <a:latin typeface="Avenir Next LT Pro" panose="020B0504020202020204" pitchFamily="34" charset="0"/>
            </a:rPr>
            <a:t> </a:t>
          </a:r>
          <a:r>
            <a:rPr lang="tr-TR" dirty="0" err="1">
              <a:latin typeface="Avenir Next LT Pro" panose="020B0504020202020204" pitchFamily="34" charset="0"/>
            </a:rPr>
            <a:t>implementations</a:t>
          </a:r>
          <a:endParaRPr lang="en-GB" dirty="0">
            <a:latin typeface="Avenir Next LT Pro" panose="020B0504020202020204" pitchFamily="34" charset="0"/>
          </a:endParaRPr>
        </a:p>
      </dgm:t>
    </dgm:pt>
    <dgm:pt modelId="{8B3AAC63-916E-4BD3-959E-6A0B5D7249B6}" type="parTrans" cxnId="{246B376A-C9FF-497E-A099-7DBBD5B41A27}">
      <dgm:prSet/>
      <dgm:spPr/>
      <dgm:t>
        <a:bodyPr/>
        <a:lstStyle/>
        <a:p>
          <a:endParaRPr lang="en-GB"/>
        </a:p>
      </dgm:t>
    </dgm:pt>
    <dgm:pt modelId="{C163CB86-0E3D-457D-AD13-4034EFF1B063}" type="sibTrans" cxnId="{246B376A-C9FF-497E-A099-7DBBD5B41A27}">
      <dgm:prSet/>
      <dgm:spPr/>
      <dgm:t>
        <a:bodyPr/>
        <a:lstStyle/>
        <a:p>
          <a:endParaRPr lang="en-GB"/>
        </a:p>
      </dgm:t>
    </dgm:pt>
    <dgm:pt modelId="{254AD731-0063-411C-821A-BDC6D2EEA090}">
      <dgm:prSet phldrT="[Text]"/>
      <dgm:spPr/>
      <dgm:t>
        <a:bodyPr/>
        <a:lstStyle/>
        <a:p>
          <a:r>
            <a:rPr lang="en-GB" b="1" u="sng" dirty="0">
              <a:latin typeface="Avenir Next LT Pro" panose="020B0504020202020204" pitchFamily="34" charset="0"/>
            </a:rPr>
            <a:t>ARCH300</a:t>
          </a:r>
        </a:p>
        <a:p>
          <a:r>
            <a:rPr lang="tr-TR" b="1" dirty="0">
              <a:latin typeface="Avenir Next LT Pro" panose="020B0504020202020204" pitchFamily="34" charset="0"/>
            </a:rPr>
            <a:t>-</a:t>
          </a:r>
          <a:r>
            <a:rPr lang="tr-TR" b="1" dirty="0" err="1">
              <a:latin typeface="Avenir Next LT Pro" panose="020B0504020202020204" pitchFamily="34" charset="0"/>
            </a:rPr>
            <a:t>Architectural</a:t>
          </a:r>
          <a:r>
            <a:rPr lang="tr-TR" b="1" dirty="0">
              <a:latin typeface="Avenir Next LT Pro" panose="020B0504020202020204" pitchFamily="34" charset="0"/>
            </a:rPr>
            <a:t> </a:t>
          </a:r>
          <a:r>
            <a:rPr lang="tr-TR" b="1" dirty="0" err="1">
              <a:latin typeface="Avenir Next LT Pro" panose="020B0504020202020204" pitchFamily="34" charset="0"/>
            </a:rPr>
            <a:t>offices</a:t>
          </a:r>
          <a:endParaRPr lang="tr-TR" b="1" dirty="0">
            <a:latin typeface="Avenir Next LT Pro" panose="020B0504020202020204" pitchFamily="34" charset="0"/>
          </a:endParaRPr>
        </a:p>
        <a:p>
          <a:r>
            <a:rPr lang="en-US" dirty="0">
              <a:latin typeface="Avenir Next LT Pro" panose="020B0504020202020204" pitchFamily="34" charset="0"/>
            </a:rPr>
            <a:t>in offices dealing with diverse and large scale projects</a:t>
          </a:r>
          <a:endParaRPr lang="tr-TR" b="1" dirty="0">
            <a:latin typeface="Avenir Next LT Pro" panose="020B0504020202020204" pitchFamily="34" charset="0"/>
          </a:endParaRPr>
        </a:p>
        <a:p>
          <a:r>
            <a:rPr lang="tr-TR" b="1" dirty="0" err="1">
              <a:latin typeface="Avenir Next LT Pro" panose="020B0504020202020204" pitchFamily="34" charset="0"/>
            </a:rPr>
            <a:t>or</a:t>
          </a:r>
          <a:r>
            <a:rPr lang="tr-TR" b="1" dirty="0">
              <a:latin typeface="Avenir Next LT Pro" panose="020B0504020202020204" pitchFamily="34" charset="0"/>
            </a:rPr>
            <a:t>…</a:t>
          </a:r>
        </a:p>
        <a:p>
          <a:r>
            <a:rPr lang="tr-TR" b="1" dirty="0">
              <a:latin typeface="Avenir Next LT Pro" panose="020B0504020202020204" pitchFamily="34" charset="0"/>
            </a:rPr>
            <a:t>-</a:t>
          </a:r>
          <a:r>
            <a:rPr lang="tr-TR" b="1" dirty="0" err="1">
              <a:latin typeface="Avenir Next LT Pro" panose="020B0504020202020204" pitchFamily="34" charset="0"/>
            </a:rPr>
            <a:t>Archaeological</a:t>
          </a:r>
          <a:r>
            <a:rPr lang="tr-TR" b="1" dirty="0">
              <a:latin typeface="Avenir Next LT Pro" panose="020B0504020202020204" pitchFamily="34" charset="0"/>
            </a:rPr>
            <a:t> </a:t>
          </a:r>
          <a:r>
            <a:rPr lang="tr-TR" b="1" dirty="0" err="1">
              <a:latin typeface="Avenir Next LT Pro" panose="020B0504020202020204" pitchFamily="34" charset="0"/>
            </a:rPr>
            <a:t>sites</a:t>
          </a:r>
          <a:endParaRPr lang="en-GB" dirty="0">
            <a:latin typeface="Avenir Next LT Pro" panose="020B0504020202020204" pitchFamily="34" charset="0"/>
          </a:endParaRPr>
        </a:p>
      </dgm:t>
    </dgm:pt>
    <dgm:pt modelId="{8B967F81-6BAB-4977-9840-B1C3399DB5B5}" type="parTrans" cxnId="{BBB06359-2D71-4469-BEAF-306934BB5A28}">
      <dgm:prSet/>
      <dgm:spPr/>
      <dgm:t>
        <a:bodyPr/>
        <a:lstStyle/>
        <a:p>
          <a:endParaRPr lang="en-GB"/>
        </a:p>
      </dgm:t>
    </dgm:pt>
    <dgm:pt modelId="{A219337F-985D-4E77-A24C-B9D9AB3A4F50}" type="sibTrans" cxnId="{BBB06359-2D71-4469-BEAF-306934BB5A28}">
      <dgm:prSet/>
      <dgm:spPr/>
      <dgm:t>
        <a:bodyPr/>
        <a:lstStyle/>
        <a:p>
          <a:endParaRPr lang="en-GB"/>
        </a:p>
      </dgm:t>
    </dgm:pt>
    <dgm:pt modelId="{4299E2A7-54D8-4C58-8D81-48F445CA0024}" type="pres">
      <dgm:prSet presAssocID="{A6B1492A-CA97-458C-BA66-4D9EA629A56B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5E28F082-31AD-4A89-BB33-04BF96CAC1E1}" type="pres">
      <dgm:prSet presAssocID="{26AD9FCC-A676-45A3-949C-A3C3B4A84B13}" presName="hierRoot1" presStyleCnt="0">
        <dgm:presLayoutVars>
          <dgm:hierBranch val="init"/>
        </dgm:presLayoutVars>
      </dgm:prSet>
      <dgm:spPr/>
    </dgm:pt>
    <dgm:pt modelId="{2FE806D6-9C97-477A-A04D-3B2B2441AC35}" type="pres">
      <dgm:prSet presAssocID="{26AD9FCC-A676-45A3-949C-A3C3B4A84B13}" presName="rootComposite1" presStyleCnt="0"/>
      <dgm:spPr/>
    </dgm:pt>
    <dgm:pt modelId="{5946364C-263A-49DC-8373-398C44E7EBBE}" type="pres">
      <dgm:prSet presAssocID="{26AD9FCC-A676-45A3-949C-A3C3B4A84B13}" presName="rootText1" presStyleLbl="node0" presStyleIdx="0" presStyleCnt="1" custScaleY="36077">
        <dgm:presLayoutVars>
          <dgm:chPref val="3"/>
        </dgm:presLayoutVars>
      </dgm:prSet>
      <dgm:spPr/>
    </dgm:pt>
    <dgm:pt modelId="{46CE9F9B-07B9-4C5F-B278-B7205A6777DF}" type="pres">
      <dgm:prSet presAssocID="{26AD9FCC-A676-45A3-949C-A3C3B4A84B13}" presName="rootConnector1" presStyleLbl="node1" presStyleIdx="0" presStyleCnt="0"/>
      <dgm:spPr/>
    </dgm:pt>
    <dgm:pt modelId="{11C8EBE6-6533-49BF-90C6-0042F4E45D5D}" type="pres">
      <dgm:prSet presAssocID="{26AD9FCC-A676-45A3-949C-A3C3B4A84B13}" presName="hierChild2" presStyleCnt="0"/>
      <dgm:spPr/>
    </dgm:pt>
    <dgm:pt modelId="{75FC0464-CDC7-4A00-87B3-9E8B13972C7D}" type="pres">
      <dgm:prSet presAssocID="{469743AD-0604-4B36-8121-8DF184FD42A7}" presName="Name37" presStyleLbl="parChTrans1D2" presStyleIdx="0" presStyleCnt="3"/>
      <dgm:spPr/>
    </dgm:pt>
    <dgm:pt modelId="{F0A06878-143B-49B3-B7B6-B5B024C2742B}" type="pres">
      <dgm:prSet presAssocID="{C51F3739-37BA-4A7E-859D-C73AE9431CCD}" presName="hierRoot2" presStyleCnt="0">
        <dgm:presLayoutVars>
          <dgm:hierBranch val="init"/>
        </dgm:presLayoutVars>
      </dgm:prSet>
      <dgm:spPr/>
    </dgm:pt>
    <dgm:pt modelId="{4E1E357F-66A7-4357-80B0-4E655636A509}" type="pres">
      <dgm:prSet presAssocID="{C51F3739-37BA-4A7E-859D-C73AE9431CCD}" presName="rootComposite" presStyleCnt="0"/>
      <dgm:spPr/>
    </dgm:pt>
    <dgm:pt modelId="{FDCC6ADF-5ADB-4C03-B974-F1FE22550A3F}" type="pres">
      <dgm:prSet presAssocID="{C51F3739-37BA-4A7E-859D-C73AE9431CCD}" presName="rootText" presStyleLbl="node2" presStyleIdx="0" presStyleCnt="3">
        <dgm:presLayoutVars>
          <dgm:chPref val="3"/>
        </dgm:presLayoutVars>
      </dgm:prSet>
      <dgm:spPr/>
    </dgm:pt>
    <dgm:pt modelId="{73B192D7-058F-4B6A-99FD-6A07FD1CDB5F}" type="pres">
      <dgm:prSet presAssocID="{C51F3739-37BA-4A7E-859D-C73AE9431CCD}" presName="rootConnector" presStyleLbl="node2" presStyleIdx="0" presStyleCnt="3"/>
      <dgm:spPr/>
    </dgm:pt>
    <dgm:pt modelId="{AB2E467D-52D4-4F56-AAA3-62C1336777CD}" type="pres">
      <dgm:prSet presAssocID="{C51F3739-37BA-4A7E-859D-C73AE9431CCD}" presName="hierChild4" presStyleCnt="0"/>
      <dgm:spPr/>
    </dgm:pt>
    <dgm:pt modelId="{A0CDB8C1-AA2A-4ED3-90DF-C758C2D4B6E3}" type="pres">
      <dgm:prSet presAssocID="{C51F3739-37BA-4A7E-859D-C73AE9431CCD}" presName="hierChild5" presStyleCnt="0"/>
      <dgm:spPr/>
    </dgm:pt>
    <dgm:pt modelId="{EABD7968-FF2E-4889-A5D2-CA94F6A70A23}" type="pres">
      <dgm:prSet presAssocID="{8B3AAC63-916E-4BD3-959E-6A0B5D7249B6}" presName="Name37" presStyleLbl="parChTrans1D2" presStyleIdx="1" presStyleCnt="3"/>
      <dgm:spPr/>
    </dgm:pt>
    <dgm:pt modelId="{E4738A0C-28DC-4CE1-9AED-380177350D11}" type="pres">
      <dgm:prSet presAssocID="{D854EB4E-0574-47B2-94D1-750FE2B971BC}" presName="hierRoot2" presStyleCnt="0">
        <dgm:presLayoutVars>
          <dgm:hierBranch val="init"/>
        </dgm:presLayoutVars>
      </dgm:prSet>
      <dgm:spPr/>
    </dgm:pt>
    <dgm:pt modelId="{88874ED9-AF9B-4C06-8729-0F03B745E517}" type="pres">
      <dgm:prSet presAssocID="{D854EB4E-0574-47B2-94D1-750FE2B971BC}" presName="rootComposite" presStyleCnt="0"/>
      <dgm:spPr/>
    </dgm:pt>
    <dgm:pt modelId="{850C2419-B62E-4B6C-8AC3-CEBE30E177B7}" type="pres">
      <dgm:prSet presAssocID="{D854EB4E-0574-47B2-94D1-750FE2B971BC}" presName="rootText" presStyleLbl="node2" presStyleIdx="1" presStyleCnt="3">
        <dgm:presLayoutVars>
          <dgm:chPref val="3"/>
        </dgm:presLayoutVars>
      </dgm:prSet>
      <dgm:spPr/>
    </dgm:pt>
    <dgm:pt modelId="{0B2417D1-9CDE-486F-BD3C-8D6EF93800D7}" type="pres">
      <dgm:prSet presAssocID="{D854EB4E-0574-47B2-94D1-750FE2B971BC}" presName="rootConnector" presStyleLbl="node2" presStyleIdx="1" presStyleCnt="3"/>
      <dgm:spPr/>
    </dgm:pt>
    <dgm:pt modelId="{B74D2364-D964-4852-B5C9-0A8CF60A947C}" type="pres">
      <dgm:prSet presAssocID="{D854EB4E-0574-47B2-94D1-750FE2B971BC}" presName="hierChild4" presStyleCnt="0"/>
      <dgm:spPr/>
    </dgm:pt>
    <dgm:pt modelId="{C93AC565-F830-4971-B8D8-6455E20CA90E}" type="pres">
      <dgm:prSet presAssocID="{D854EB4E-0574-47B2-94D1-750FE2B971BC}" presName="hierChild5" presStyleCnt="0"/>
      <dgm:spPr/>
    </dgm:pt>
    <dgm:pt modelId="{ABB5B4B8-22F6-4AFB-BA9B-11DBCA400ABB}" type="pres">
      <dgm:prSet presAssocID="{8B967F81-6BAB-4977-9840-B1C3399DB5B5}" presName="Name37" presStyleLbl="parChTrans1D2" presStyleIdx="2" presStyleCnt="3"/>
      <dgm:spPr/>
    </dgm:pt>
    <dgm:pt modelId="{A56FE373-AA9E-4291-9FCA-F3C8599608F9}" type="pres">
      <dgm:prSet presAssocID="{254AD731-0063-411C-821A-BDC6D2EEA090}" presName="hierRoot2" presStyleCnt="0">
        <dgm:presLayoutVars>
          <dgm:hierBranch val="init"/>
        </dgm:presLayoutVars>
      </dgm:prSet>
      <dgm:spPr/>
    </dgm:pt>
    <dgm:pt modelId="{EF55E7FB-6A9E-43C7-9C78-8F75C2F1AE5B}" type="pres">
      <dgm:prSet presAssocID="{254AD731-0063-411C-821A-BDC6D2EEA090}" presName="rootComposite" presStyleCnt="0"/>
      <dgm:spPr/>
    </dgm:pt>
    <dgm:pt modelId="{EDE1BBE1-D4E3-4DBB-83E8-E27A34EDDC16}" type="pres">
      <dgm:prSet presAssocID="{254AD731-0063-411C-821A-BDC6D2EEA090}" presName="rootText" presStyleLbl="node2" presStyleIdx="2" presStyleCnt="3">
        <dgm:presLayoutVars>
          <dgm:chPref val="3"/>
        </dgm:presLayoutVars>
      </dgm:prSet>
      <dgm:spPr/>
    </dgm:pt>
    <dgm:pt modelId="{649375CF-B51F-46AB-89CA-259C5A8F5382}" type="pres">
      <dgm:prSet presAssocID="{254AD731-0063-411C-821A-BDC6D2EEA090}" presName="rootConnector" presStyleLbl="node2" presStyleIdx="2" presStyleCnt="3"/>
      <dgm:spPr/>
    </dgm:pt>
    <dgm:pt modelId="{9A17EDD4-49CD-4F92-BE5F-17B05F08EC33}" type="pres">
      <dgm:prSet presAssocID="{254AD731-0063-411C-821A-BDC6D2EEA090}" presName="hierChild4" presStyleCnt="0"/>
      <dgm:spPr/>
    </dgm:pt>
    <dgm:pt modelId="{1FFB5647-82CE-4AD9-BA55-B766D30735F1}" type="pres">
      <dgm:prSet presAssocID="{254AD731-0063-411C-821A-BDC6D2EEA090}" presName="hierChild5" presStyleCnt="0"/>
      <dgm:spPr/>
    </dgm:pt>
    <dgm:pt modelId="{FB22C1A0-51E0-46E8-BBC0-C2AD1AB7B206}" type="pres">
      <dgm:prSet presAssocID="{26AD9FCC-A676-45A3-949C-A3C3B4A84B13}" presName="hierChild3" presStyleCnt="0"/>
      <dgm:spPr/>
    </dgm:pt>
  </dgm:ptLst>
  <dgm:cxnLst>
    <dgm:cxn modelId="{D8B0A302-7454-4F53-9808-FC8771AEE490}" type="presOf" srcId="{8B967F81-6BAB-4977-9840-B1C3399DB5B5}" destId="{ABB5B4B8-22F6-4AFB-BA9B-11DBCA400ABB}" srcOrd="0" destOrd="0" presId="urn:microsoft.com/office/officeart/2005/8/layout/orgChart1"/>
    <dgm:cxn modelId="{528F840B-4B15-4E45-B2D1-C64618918789}" type="presOf" srcId="{26AD9FCC-A676-45A3-949C-A3C3B4A84B13}" destId="{46CE9F9B-07B9-4C5F-B278-B7205A6777DF}" srcOrd="1" destOrd="0" presId="urn:microsoft.com/office/officeart/2005/8/layout/orgChart1"/>
    <dgm:cxn modelId="{1B4B2634-2D97-4B11-9A3A-C82A8B9A98F0}" type="presOf" srcId="{C51F3739-37BA-4A7E-859D-C73AE9431CCD}" destId="{73B192D7-058F-4B6A-99FD-6A07FD1CDB5F}" srcOrd="1" destOrd="0" presId="urn:microsoft.com/office/officeart/2005/8/layout/orgChart1"/>
    <dgm:cxn modelId="{E9C36741-77CB-441D-B669-AE6A285603A0}" type="presOf" srcId="{254AD731-0063-411C-821A-BDC6D2EEA090}" destId="{649375CF-B51F-46AB-89CA-259C5A8F5382}" srcOrd="1" destOrd="0" presId="urn:microsoft.com/office/officeart/2005/8/layout/orgChart1"/>
    <dgm:cxn modelId="{3BC28E66-DB61-44F6-B37B-FE7EBF2981D2}" type="presOf" srcId="{D854EB4E-0574-47B2-94D1-750FE2B971BC}" destId="{850C2419-B62E-4B6C-8AC3-CEBE30E177B7}" srcOrd="0" destOrd="0" presId="urn:microsoft.com/office/officeart/2005/8/layout/orgChart1"/>
    <dgm:cxn modelId="{246B376A-C9FF-497E-A099-7DBBD5B41A27}" srcId="{26AD9FCC-A676-45A3-949C-A3C3B4A84B13}" destId="{D854EB4E-0574-47B2-94D1-750FE2B971BC}" srcOrd="1" destOrd="0" parTransId="{8B3AAC63-916E-4BD3-959E-6A0B5D7249B6}" sibTransId="{C163CB86-0E3D-457D-AD13-4034EFF1B063}"/>
    <dgm:cxn modelId="{A1579F71-1E58-4993-A079-3222DA8F4D88}" type="presOf" srcId="{8B3AAC63-916E-4BD3-959E-6A0B5D7249B6}" destId="{EABD7968-FF2E-4889-A5D2-CA94F6A70A23}" srcOrd="0" destOrd="0" presId="urn:microsoft.com/office/officeart/2005/8/layout/orgChart1"/>
    <dgm:cxn modelId="{A9930678-CA57-4369-AC11-9B6ACFF75F0A}" type="presOf" srcId="{26AD9FCC-A676-45A3-949C-A3C3B4A84B13}" destId="{5946364C-263A-49DC-8373-398C44E7EBBE}" srcOrd="0" destOrd="0" presId="urn:microsoft.com/office/officeart/2005/8/layout/orgChart1"/>
    <dgm:cxn modelId="{E2B5A658-FA07-452D-8352-C4C79991C74F}" type="presOf" srcId="{254AD731-0063-411C-821A-BDC6D2EEA090}" destId="{EDE1BBE1-D4E3-4DBB-83E8-E27A34EDDC16}" srcOrd="0" destOrd="0" presId="urn:microsoft.com/office/officeart/2005/8/layout/orgChart1"/>
    <dgm:cxn modelId="{BBB06359-2D71-4469-BEAF-306934BB5A28}" srcId="{26AD9FCC-A676-45A3-949C-A3C3B4A84B13}" destId="{254AD731-0063-411C-821A-BDC6D2EEA090}" srcOrd="2" destOrd="0" parTransId="{8B967F81-6BAB-4977-9840-B1C3399DB5B5}" sibTransId="{A219337F-985D-4E77-A24C-B9D9AB3A4F50}"/>
    <dgm:cxn modelId="{11D62B7B-6D72-4840-B0AD-49004F98DF7B}" srcId="{26AD9FCC-A676-45A3-949C-A3C3B4A84B13}" destId="{C51F3739-37BA-4A7E-859D-C73AE9431CCD}" srcOrd="0" destOrd="0" parTransId="{469743AD-0604-4B36-8121-8DF184FD42A7}" sibTransId="{184D99EB-3A54-4AA5-B627-202313923FFB}"/>
    <dgm:cxn modelId="{4395C37F-CDCD-4EAE-B19B-CA19BF89712B}" type="presOf" srcId="{A6B1492A-CA97-458C-BA66-4D9EA629A56B}" destId="{4299E2A7-54D8-4C58-8D81-48F445CA0024}" srcOrd="0" destOrd="0" presId="urn:microsoft.com/office/officeart/2005/8/layout/orgChart1"/>
    <dgm:cxn modelId="{F2757083-D2A3-45FD-AF86-D1D03BED0F7A}" srcId="{A6B1492A-CA97-458C-BA66-4D9EA629A56B}" destId="{26AD9FCC-A676-45A3-949C-A3C3B4A84B13}" srcOrd="0" destOrd="0" parTransId="{34900486-5050-4724-BD08-55DD53BAA91B}" sibTransId="{AB4BD31B-E5C3-49CD-8A4C-ECC3613BB58C}"/>
    <dgm:cxn modelId="{863411B0-F286-4AB3-B059-F151F1E0786E}" type="presOf" srcId="{469743AD-0604-4B36-8121-8DF184FD42A7}" destId="{75FC0464-CDC7-4A00-87B3-9E8B13972C7D}" srcOrd="0" destOrd="0" presId="urn:microsoft.com/office/officeart/2005/8/layout/orgChart1"/>
    <dgm:cxn modelId="{6E4CC6B9-2A4B-48E9-9322-A447D4B05F2E}" type="presOf" srcId="{D854EB4E-0574-47B2-94D1-750FE2B971BC}" destId="{0B2417D1-9CDE-486F-BD3C-8D6EF93800D7}" srcOrd="1" destOrd="0" presId="urn:microsoft.com/office/officeart/2005/8/layout/orgChart1"/>
    <dgm:cxn modelId="{54A67EE5-1627-4513-9FCC-8B91AB0DA406}" type="presOf" srcId="{C51F3739-37BA-4A7E-859D-C73AE9431CCD}" destId="{FDCC6ADF-5ADB-4C03-B974-F1FE22550A3F}" srcOrd="0" destOrd="0" presId="urn:microsoft.com/office/officeart/2005/8/layout/orgChart1"/>
    <dgm:cxn modelId="{392468A3-F797-4192-8D8D-B08CCFFA862A}" type="presParOf" srcId="{4299E2A7-54D8-4C58-8D81-48F445CA0024}" destId="{5E28F082-31AD-4A89-BB33-04BF96CAC1E1}" srcOrd="0" destOrd="0" presId="urn:microsoft.com/office/officeart/2005/8/layout/orgChart1"/>
    <dgm:cxn modelId="{F29A5D94-2363-418E-9CE1-A4CA47F0D6B6}" type="presParOf" srcId="{5E28F082-31AD-4A89-BB33-04BF96CAC1E1}" destId="{2FE806D6-9C97-477A-A04D-3B2B2441AC35}" srcOrd="0" destOrd="0" presId="urn:microsoft.com/office/officeart/2005/8/layout/orgChart1"/>
    <dgm:cxn modelId="{FAD86724-33DF-4F43-A8D4-4F9D4237B340}" type="presParOf" srcId="{2FE806D6-9C97-477A-A04D-3B2B2441AC35}" destId="{5946364C-263A-49DC-8373-398C44E7EBBE}" srcOrd="0" destOrd="0" presId="urn:microsoft.com/office/officeart/2005/8/layout/orgChart1"/>
    <dgm:cxn modelId="{6B726B54-292C-4CCC-90D3-57A360AC1461}" type="presParOf" srcId="{2FE806D6-9C97-477A-A04D-3B2B2441AC35}" destId="{46CE9F9B-07B9-4C5F-B278-B7205A6777DF}" srcOrd="1" destOrd="0" presId="urn:microsoft.com/office/officeart/2005/8/layout/orgChart1"/>
    <dgm:cxn modelId="{3C3B59C1-B7B7-4338-AA9D-699D615D6CD8}" type="presParOf" srcId="{5E28F082-31AD-4A89-BB33-04BF96CAC1E1}" destId="{11C8EBE6-6533-49BF-90C6-0042F4E45D5D}" srcOrd="1" destOrd="0" presId="urn:microsoft.com/office/officeart/2005/8/layout/orgChart1"/>
    <dgm:cxn modelId="{CF5C3579-BCCE-4341-8DE3-0AB144B5FF80}" type="presParOf" srcId="{11C8EBE6-6533-49BF-90C6-0042F4E45D5D}" destId="{75FC0464-CDC7-4A00-87B3-9E8B13972C7D}" srcOrd="0" destOrd="0" presId="urn:microsoft.com/office/officeart/2005/8/layout/orgChart1"/>
    <dgm:cxn modelId="{7CF9330C-9187-449E-88E2-683EC0CD2A23}" type="presParOf" srcId="{11C8EBE6-6533-49BF-90C6-0042F4E45D5D}" destId="{F0A06878-143B-49B3-B7B6-B5B024C2742B}" srcOrd="1" destOrd="0" presId="urn:microsoft.com/office/officeart/2005/8/layout/orgChart1"/>
    <dgm:cxn modelId="{6EC665EE-8A2E-442E-A932-4EBF5AADB934}" type="presParOf" srcId="{F0A06878-143B-49B3-B7B6-B5B024C2742B}" destId="{4E1E357F-66A7-4357-80B0-4E655636A509}" srcOrd="0" destOrd="0" presId="urn:microsoft.com/office/officeart/2005/8/layout/orgChart1"/>
    <dgm:cxn modelId="{56F45E21-3481-4144-A20A-914E74E1FBE5}" type="presParOf" srcId="{4E1E357F-66A7-4357-80B0-4E655636A509}" destId="{FDCC6ADF-5ADB-4C03-B974-F1FE22550A3F}" srcOrd="0" destOrd="0" presId="urn:microsoft.com/office/officeart/2005/8/layout/orgChart1"/>
    <dgm:cxn modelId="{2E88654D-2F3E-483F-AC6F-B10EEF95E680}" type="presParOf" srcId="{4E1E357F-66A7-4357-80B0-4E655636A509}" destId="{73B192D7-058F-4B6A-99FD-6A07FD1CDB5F}" srcOrd="1" destOrd="0" presId="urn:microsoft.com/office/officeart/2005/8/layout/orgChart1"/>
    <dgm:cxn modelId="{A621AADA-B8D1-42FB-B832-9712E0D0BD45}" type="presParOf" srcId="{F0A06878-143B-49B3-B7B6-B5B024C2742B}" destId="{AB2E467D-52D4-4F56-AAA3-62C1336777CD}" srcOrd="1" destOrd="0" presId="urn:microsoft.com/office/officeart/2005/8/layout/orgChart1"/>
    <dgm:cxn modelId="{DA5F93D2-EC9C-4485-8A0D-D6F52AD441DE}" type="presParOf" srcId="{F0A06878-143B-49B3-B7B6-B5B024C2742B}" destId="{A0CDB8C1-AA2A-4ED3-90DF-C758C2D4B6E3}" srcOrd="2" destOrd="0" presId="urn:microsoft.com/office/officeart/2005/8/layout/orgChart1"/>
    <dgm:cxn modelId="{4DA14E68-AE64-42CB-BCB7-6D32F6820FFC}" type="presParOf" srcId="{11C8EBE6-6533-49BF-90C6-0042F4E45D5D}" destId="{EABD7968-FF2E-4889-A5D2-CA94F6A70A23}" srcOrd="2" destOrd="0" presId="urn:microsoft.com/office/officeart/2005/8/layout/orgChart1"/>
    <dgm:cxn modelId="{39B2754B-5075-4897-A6B3-2E07539FECF2}" type="presParOf" srcId="{11C8EBE6-6533-49BF-90C6-0042F4E45D5D}" destId="{E4738A0C-28DC-4CE1-9AED-380177350D11}" srcOrd="3" destOrd="0" presId="urn:microsoft.com/office/officeart/2005/8/layout/orgChart1"/>
    <dgm:cxn modelId="{2BA8C2E4-EA9B-4652-A27C-71DDEACCB4B3}" type="presParOf" srcId="{E4738A0C-28DC-4CE1-9AED-380177350D11}" destId="{88874ED9-AF9B-4C06-8729-0F03B745E517}" srcOrd="0" destOrd="0" presId="urn:microsoft.com/office/officeart/2005/8/layout/orgChart1"/>
    <dgm:cxn modelId="{96A59D0F-2216-4E8C-BFBA-EE586EDC69B5}" type="presParOf" srcId="{88874ED9-AF9B-4C06-8729-0F03B745E517}" destId="{850C2419-B62E-4B6C-8AC3-CEBE30E177B7}" srcOrd="0" destOrd="0" presId="urn:microsoft.com/office/officeart/2005/8/layout/orgChart1"/>
    <dgm:cxn modelId="{3AA2CA48-0101-438F-A9D4-E88692B130D1}" type="presParOf" srcId="{88874ED9-AF9B-4C06-8729-0F03B745E517}" destId="{0B2417D1-9CDE-486F-BD3C-8D6EF93800D7}" srcOrd="1" destOrd="0" presId="urn:microsoft.com/office/officeart/2005/8/layout/orgChart1"/>
    <dgm:cxn modelId="{F7D01FC7-B8EE-4072-B9BE-A5AC3574EBA9}" type="presParOf" srcId="{E4738A0C-28DC-4CE1-9AED-380177350D11}" destId="{B74D2364-D964-4852-B5C9-0A8CF60A947C}" srcOrd="1" destOrd="0" presId="urn:microsoft.com/office/officeart/2005/8/layout/orgChart1"/>
    <dgm:cxn modelId="{59331254-F45D-4554-A077-B659D9E53E00}" type="presParOf" srcId="{E4738A0C-28DC-4CE1-9AED-380177350D11}" destId="{C93AC565-F830-4971-B8D8-6455E20CA90E}" srcOrd="2" destOrd="0" presId="urn:microsoft.com/office/officeart/2005/8/layout/orgChart1"/>
    <dgm:cxn modelId="{C44F0239-C626-407D-BB11-C8EB78DCAFC7}" type="presParOf" srcId="{11C8EBE6-6533-49BF-90C6-0042F4E45D5D}" destId="{ABB5B4B8-22F6-4AFB-BA9B-11DBCA400ABB}" srcOrd="4" destOrd="0" presId="urn:microsoft.com/office/officeart/2005/8/layout/orgChart1"/>
    <dgm:cxn modelId="{A71996F2-0D9F-443E-9114-68A8CEFA4729}" type="presParOf" srcId="{11C8EBE6-6533-49BF-90C6-0042F4E45D5D}" destId="{A56FE373-AA9E-4291-9FCA-F3C8599608F9}" srcOrd="5" destOrd="0" presId="urn:microsoft.com/office/officeart/2005/8/layout/orgChart1"/>
    <dgm:cxn modelId="{72BEF718-F218-4652-8E3F-3931359A890B}" type="presParOf" srcId="{A56FE373-AA9E-4291-9FCA-F3C8599608F9}" destId="{EF55E7FB-6A9E-43C7-9C78-8F75C2F1AE5B}" srcOrd="0" destOrd="0" presId="urn:microsoft.com/office/officeart/2005/8/layout/orgChart1"/>
    <dgm:cxn modelId="{ABA112AB-8EAE-429E-8A19-2672BB326B70}" type="presParOf" srcId="{EF55E7FB-6A9E-43C7-9C78-8F75C2F1AE5B}" destId="{EDE1BBE1-D4E3-4DBB-83E8-E27A34EDDC16}" srcOrd="0" destOrd="0" presId="urn:microsoft.com/office/officeart/2005/8/layout/orgChart1"/>
    <dgm:cxn modelId="{C234412C-1272-4638-89D2-75712BAFA629}" type="presParOf" srcId="{EF55E7FB-6A9E-43C7-9C78-8F75C2F1AE5B}" destId="{649375CF-B51F-46AB-89CA-259C5A8F5382}" srcOrd="1" destOrd="0" presId="urn:microsoft.com/office/officeart/2005/8/layout/orgChart1"/>
    <dgm:cxn modelId="{05A160A0-B42B-460E-B759-02E5E669C0F5}" type="presParOf" srcId="{A56FE373-AA9E-4291-9FCA-F3C8599608F9}" destId="{9A17EDD4-49CD-4F92-BE5F-17B05F08EC33}" srcOrd="1" destOrd="0" presId="urn:microsoft.com/office/officeart/2005/8/layout/orgChart1"/>
    <dgm:cxn modelId="{731B4B53-CB8D-44F0-B414-A7D6F24EE83E}" type="presParOf" srcId="{A56FE373-AA9E-4291-9FCA-F3C8599608F9}" destId="{1FFB5647-82CE-4AD9-BA55-B766D30735F1}" srcOrd="2" destOrd="0" presId="urn:microsoft.com/office/officeart/2005/8/layout/orgChart1"/>
    <dgm:cxn modelId="{3BE54379-06E4-4DDF-93F6-BD42938D8973}" type="presParOf" srcId="{5E28F082-31AD-4A89-BB33-04BF96CAC1E1}" destId="{FB22C1A0-51E0-46E8-BBC0-C2AD1AB7B206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DBDF101-3BE2-4883-8CB1-991DE9CF788C}" type="doc">
      <dgm:prSet loTypeId="urn:microsoft.com/office/officeart/2008/layout/VerticalCurvedList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5E8BBFC6-306D-48A3-A12B-03371A4A46A2}">
      <dgm:prSet phldrT="[Text]"/>
      <dgm:spPr/>
      <dgm:t>
        <a:bodyPr/>
        <a:lstStyle/>
        <a:p>
          <a:r>
            <a:rPr lang="en-GB" b="1" dirty="0">
              <a:latin typeface="Avenir Next LT Pro" panose="020B0504020202020204" pitchFamily="34" charset="0"/>
            </a:rPr>
            <a:t>MAIN BODY</a:t>
          </a:r>
        </a:p>
        <a:p>
          <a:r>
            <a:rPr lang="en-GB" dirty="0" err="1">
              <a:latin typeface="Avenir Next LT Pro" panose="020B0504020202020204" pitchFamily="34" charset="0"/>
            </a:rPr>
            <a:t>i</a:t>
          </a:r>
          <a:r>
            <a:rPr lang="en-GB" dirty="0">
              <a:latin typeface="Avenir Next LT Pro" panose="020B0504020202020204" pitchFamily="34" charset="0"/>
            </a:rPr>
            <a:t>. Time period and date of the summer practice</a:t>
          </a:r>
        </a:p>
        <a:p>
          <a:r>
            <a:rPr lang="en-GB" dirty="0">
              <a:latin typeface="Avenir Next LT Pro" panose="020B0504020202020204" pitchFamily="34" charset="0"/>
            </a:rPr>
            <a:t>ii. Information about the company </a:t>
          </a:r>
        </a:p>
        <a:p>
          <a:r>
            <a:rPr lang="en-GB" dirty="0">
              <a:latin typeface="Avenir Next LT Pro" panose="020B0504020202020204" pitchFamily="34" charset="0"/>
            </a:rPr>
            <a:t>iii. Daily worktable of the summer practice period</a:t>
          </a:r>
        </a:p>
        <a:p>
          <a:r>
            <a:rPr lang="en-GB" dirty="0">
              <a:latin typeface="Avenir Next LT Pro" panose="020B0504020202020204" pitchFamily="34" charset="0"/>
            </a:rPr>
            <a:t>iv. </a:t>
          </a:r>
          <a:r>
            <a:rPr lang="en-GB" u="sng" dirty="0">
              <a:latin typeface="Avenir Next LT Pro" panose="020B0504020202020204" pitchFamily="34" charset="0"/>
            </a:rPr>
            <a:t>Student comments </a:t>
          </a:r>
        </a:p>
        <a:p>
          <a:endParaRPr lang="en-GB" dirty="0">
            <a:latin typeface="Avenir Next LT Pro" panose="020B0504020202020204" pitchFamily="34" charset="0"/>
          </a:endParaRPr>
        </a:p>
      </dgm:t>
    </dgm:pt>
    <dgm:pt modelId="{3CC5A41B-4FB4-4CB7-935B-F815860849A5}" type="parTrans" cxnId="{5D30254F-9D65-463F-A2F3-B39B846725A6}">
      <dgm:prSet/>
      <dgm:spPr/>
      <dgm:t>
        <a:bodyPr/>
        <a:lstStyle/>
        <a:p>
          <a:endParaRPr lang="en-GB"/>
        </a:p>
      </dgm:t>
    </dgm:pt>
    <dgm:pt modelId="{31A37F27-C1A1-44D1-AB84-01B6F98C3E8B}" type="sibTrans" cxnId="{5D30254F-9D65-463F-A2F3-B39B846725A6}">
      <dgm:prSet/>
      <dgm:spPr/>
      <dgm:t>
        <a:bodyPr/>
        <a:lstStyle/>
        <a:p>
          <a:endParaRPr lang="en-GB"/>
        </a:p>
      </dgm:t>
    </dgm:pt>
    <dgm:pt modelId="{FBB2222F-7AEE-49BE-A523-056F14903205}">
      <dgm:prSet phldrT="[Text]"/>
      <dgm:spPr/>
      <dgm:t>
        <a:bodyPr/>
        <a:lstStyle/>
        <a:p>
          <a:r>
            <a:rPr lang="en-GB" b="1" dirty="0">
              <a:latin typeface="Avenir Next LT Pro" panose="020B0504020202020204" pitchFamily="34" charset="0"/>
            </a:rPr>
            <a:t>DAILY RECORDS </a:t>
          </a:r>
          <a:r>
            <a:rPr lang="en-GB" dirty="0">
              <a:latin typeface="Avenir Next LT Pro" panose="020B0504020202020204" pitchFamily="34" charset="0"/>
            </a:rPr>
            <a:t>(can be written in Turkish)</a:t>
          </a:r>
        </a:p>
      </dgm:t>
    </dgm:pt>
    <dgm:pt modelId="{C867C189-8DE9-46AD-953E-91A5D6054AB2}" type="parTrans" cxnId="{AA52451F-9D84-4EF1-84CF-201F1ADC36F0}">
      <dgm:prSet/>
      <dgm:spPr/>
      <dgm:t>
        <a:bodyPr/>
        <a:lstStyle/>
        <a:p>
          <a:endParaRPr lang="en-GB"/>
        </a:p>
      </dgm:t>
    </dgm:pt>
    <dgm:pt modelId="{93074DF3-E971-40E9-841C-8144DB20DF36}" type="sibTrans" cxnId="{AA52451F-9D84-4EF1-84CF-201F1ADC36F0}">
      <dgm:prSet/>
      <dgm:spPr/>
      <dgm:t>
        <a:bodyPr/>
        <a:lstStyle/>
        <a:p>
          <a:endParaRPr lang="en-GB"/>
        </a:p>
      </dgm:t>
    </dgm:pt>
    <dgm:pt modelId="{756552A9-89A8-42F7-9EC2-5F44F817FAFE}" type="pres">
      <dgm:prSet presAssocID="{5DBDF101-3BE2-4883-8CB1-991DE9CF788C}" presName="Name0" presStyleCnt="0">
        <dgm:presLayoutVars>
          <dgm:chMax val="7"/>
          <dgm:chPref val="7"/>
          <dgm:dir/>
        </dgm:presLayoutVars>
      </dgm:prSet>
      <dgm:spPr/>
    </dgm:pt>
    <dgm:pt modelId="{37409D73-E97E-4954-9EB6-4CE53683132B}" type="pres">
      <dgm:prSet presAssocID="{5DBDF101-3BE2-4883-8CB1-991DE9CF788C}" presName="Name1" presStyleCnt="0"/>
      <dgm:spPr/>
    </dgm:pt>
    <dgm:pt modelId="{55A4A540-DA4C-49A5-948A-FDB18687BA25}" type="pres">
      <dgm:prSet presAssocID="{5DBDF101-3BE2-4883-8CB1-991DE9CF788C}" presName="cycle" presStyleCnt="0"/>
      <dgm:spPr/>
    </dgm:pt>
    <dgm:pt modelId="{6ADD4137-6948-42C9-9094-DD012C7E8CE4}" type="pres">
      <dgm:prSet presAssocID="{5DBDF101-3BE2-4883-8CB1-991DE9CF788C}" presName="srcNode" presStyleLbl="node1" presStyleIdx="0" presStyleCnt="2"/>
      <dgm:spPr/>
    </dgm:pt>
    <dgm:pt modelId="{8CB08007-CAF9-4905-8874-D00E15D7C6AF}" type="pres">
      <dgm:prSet presAssocID="{5DBDF101-3BE2-4883-8CB1-991DE9CF788C}" presName="conn" presStyleLbl="parChTrans1D2" presStyleIdx="0" presStyleCnt="1"/>
      <dgm:spPr/>
    </dgm:pt>
    <dgm:pt modelId="{FC525176-045A-42AB-AFBA-62D8BF9F20C1}" type="pres">
      <dgm:prSet presAssocID="{5DBDF101-3BE2-4883-8CB1-991DE9CF788C}" presName="extraNode" presStyleLbl="node1" presStyleIdx="0" presStyleCnt="2"/>
      <dgm:spPr/>
    </dgm:pt>
    <dgm:pt modelId="{C5DC3B06-FE4D-4BB2-B99F-0B5487AD1FCF}" type="pres">
      <dgm:prSet presAssocID="{5DBDF101-3BE2-4883-8CB1-991DE9CF788C}" presName="dstNode" presStyleLbl="node1" presStyleIdx="0" presStyleCnt="2"/>
      <dgm:spPr/>
    </dgm:pt>
    <dgm:pt modelId="{E82FFFF8-1DE7-4654-9328-A1AA8A97C2F9}" type="pres">
      <dgm:prSet presAssocID="{5E8BBFC6-306D-48A3-A12B-03371A4A46A2}" presName="text_1" presStyleLbl="node1" presStyleIdx="0" presStyleCnt="2" custLinFactNeighborX="-384" custLinFactNeighborY="-1755">
        <dgm:presLayoutVars>
          <dgm:bulletEnabled val="1"/>
        </dgm:presLayoutVars>
      </dgm:prSet>
      <dgm:spPr/>
    </dgm:pt>
    <dgm:pt modelId="{D393F456-AE73-4057-AFDB-20C6F1CEC26E}" type="pres">
      <dgm:prSet presAssocID="{5E8BBFC6-306D-48A3-A12B-03371A4A46A2}" presName="accent_1" presStyleCnt="0"/>
      <dgm:spPr/>
    </dgm:pt>
    <dgm:pt modelId="{6874A70E-DAFD-472F-939C-A742CD135FAE}" type="pres">
      <dgm:prSet presAssocID="{5E8BBFC6-306D-48A3-A12B-03371A4A46A2}" presName="accentRepeatNode" presStyleLbl="solidFgAcc1" presStyleIdx="0" presStyleCnt="2"/>
      <dgm:spPr/>
    </dgm:pt>
    <dgm:pt modelId="{EB192F55-B6A2-46ED-A76F-57E46A4B948F}" type="pres">
      <dgm:prSet presAssocID="{FBB2222F-7AEE-49BE-A523-056F14903205}" presName="text_2" presStyleLbl="node1" presStyleIdx="1" presStyleCnt="2">
        <dgm:presLayoutVars>
          <dgm:bulletEnabled val="1"/>
        </dgm:presLayoutVars>
      </dgm:prSet>
      <dgm:spPr/>
    </dgm:pt>
    <dgm:pt modelId="{A78E1541-1007-43A7-9CD0-81B56EE49700}" type="pres">
      <dgm:prSet presAssocID="{FBB2222F-7AEE-49BE-A523-056F14903205}" presName="accent_2" presStyleCnt="0"/>
      <dgm:spPr/>
    </dgm:pt>
    <dgm:pt modelId="{C6C7FD84-FBB5-4F31-BECF-180B618BE381}" type="pres">
      <dgm:prSet presAssocID="{FBB2222F-7AEE-49BE-A523-056F14903205}" presName="accentRepeatNode" presStyleLbl="solidFgAcc1" presStyleIdx="1" presStyleCnt="2"/>
      <dgm:spPr/>
    </dgm:pt>
  </dgm:ptLst>
  <dgm:cxnLst>
    <dgm:cxn modelId="{AA52451F-9D84-4EF1-84CF-201F1ADC36F0}" srcId="{5DBDF101-3BE2-4883-8CB1-991DE9CF788C}" destId="{FBB2222F-7AEE-49BE-A523-056F14903205}" srcOrd="1" destOrd="0" parTransId="{C867C189-8DE9-46AD-953E-91A5D6054AB2}" sibTransId="{93074DF3-E971-40E9-841C-8144DB20DF36}"/>
    <dgm:cxn modelId="{5F6A222C-6E44-48EF-8747-FB199D91FB89}" type="presOf" srcId="{5E8BBFC6-306D-48A3-A12B-03371A4A46A2}" destId="{E82FFFF8-1DE7-4654-9328-A1AA8A97C2F9}" srcOrd="0" destOrd="0" presId="urn:microsoft.com/office/officeart/2008/layout/VerticalCurvedList"/>
    <dgm:cxn modelId="{788E4B2D-F8F8-405F-96C0-6659C6FC4C0C}" type="presOf" srcId="{31A37F27-C1A1-44D1-AB84-01B6F98C3E8B}" destId="{8CB08007-CAF9-4905-8874-D00E15D7C6AF}" srcOrd="0" destOrd="0" presId="urn:microsoft.com/office/officeart/2008/layout/VerticalCurvedList"/>
    <dgm:cxn modelId="{5D30254F-9D65-463F-A2F3-B39B846725A6}" srcId="{5DBDF101-3BE2-4883-8CB1-991DE9CF788C}" destId="{5E8BBFC6-306D-48A3-A12B-03371A4A46A2}" srcOrd="0" destOrd="0" parTransId="{3CC5A41B-4FB4-4CB7-935B-F815860849A5}" sibTransId="{31A37F27-C1A1-44D1-AB84-01B6F98C3E8B}"/>
    <dgm:cxn modelId="{5C87E450-7135-4EA8-A915-FB7B8D2D7A89}" type="presOf" srcId="{5DBDF101-3BE2-4883-8CB1-991DE9CF788C}" destId="{756552A9-89A8-42F7-9EC2-5F44F817FAFE}" srcOrd="0" destOrd="0" presId="urn:microsoft.com/office/officeart/2008/layout/VerticalCurvedList"/>
    <dgm:cxn modelId="{CE3B9786-CF34-4705-90DE-D2A77E10431A}" type="presOf" srcId="{FBB2222F-7AEE-49BE-A523-056F14903205}" destId="{EB192F55-B6A2-46ED-A76F-57E46A4B948F}" srcOrd="0" destOrd="0" presId="urn:microsoft.com/office/officeart/2008/layout/VerticalCurvedList"/>
    <dgm:cxn modelId="{A5DD8780-81DC-4E8D-BD5A-DAC6B5341644}" type="presParOf" srcId="{756552A9-89A8-42F7-9EC2-5F44F817FAFE}" destId="{37409D73-E97E-4954-9EB6-4CE53683132B}" srcOrd="0" destOrd="0" presId="urn:microsoft.com/office/officeart/2008/layout/VerticalCurvedList"/>
    <dgm:cxn modelId="{422C6E21-ED8F-4E91-8FA3-F286BDE48257}" type="presParOf" srcId="{37409D73-E97E-4954-9EB6-4CE53683132B}" destId="{55A4A540-DA4C-49A5-948A-FDB18687BA25}" srcOrd="0" destOrd="0" presId="urn:microsoft.com/office/officeart/2008/layout/VerticalCurvedList"/>
    <dgm:cxn modelId="{7949EAD8-132B-4C99-A380-D4FE3C68D651}" type="presParOf" srcId="{55A4A540-DA4C-49A5-948A-FDB18687BA25}" destId="{6ADD4137-6948-42C9-9094-DD012C7E8CE4}" srcOrd="0" destOrd="0" presId="urn:microsoft.com/office/officeart/2008/layout/VerticalCurvedList"/>
    <dgm:cxn modelId="{F9F7922E-554B-48A1-A96F-44EED184DC3C}" type="presParOf" srcId="{55A4A540-DA4C-49A5-948A-FDB18687BA25}" destId="{8CB08007-CAF9-4905-8874-D00E15D7C6AF}" srcOrd="1" destOrd="0" presId="urn:microsoft.com/office/officeart/2008/layout/VerticalCurvedList"/>
    <dgm:cxn modelId="{A2BCB3AC-073D-4F9A-9935-C7DD54D217D0}" type="presParOf" srcId="{55A4A540-DA4C-49A5-948A-FDB18687BA25}" destId="{FC525176-045A-42AB-AFBA-62D8BF9F20C1}" srcOrd="2" destOrd="0" presId="urn:microsoft.com/office/officeart/2008/layout/VerticalCurvedList"/>
    <dgm:cxn modelId="{9BE94B27-7E04-4C7C-982A-63401B73E5B2}" type="presParOf" srcId="{55A4A540-DA4C-49A5-948A-FDB18687BA25}" destId="{C5DC3B06-FE4D-4BB2-B99F-0B5487AD1FCF}" srcOrd="3" destOrd="0" presId="urn:microsoft.com/office/officeart/2008/layout/VerticalCurvedList"/>
    <dgm:cxn modelId="{95CAAE23-F65B-47B6-A728-A4AD6B24FE11}" type="presParOf" srcId="{37409D73-E97E-4954-9EB6-4CE53683132B}" destId="{E82FFFF8-1DE7-4654-9328-A1AA8A97C2F9}" srcOrd="1" destOrd="0" presId="urn:microsoft.com/office/officeart/2008/layout/VerticalCurvedList"/>
    <dgm:cxn modelId="{181D6E57-6B79-4EDE-A05B-DBC88DBA634E}" type="presParOf" srcId="{37409D73-E97E-4954-9EB6-4CE53683132B}" destId="{D393F456-AE73-4057-AFDB-20C6F1CEC26E}" srcOrd="2" destOrd="0" presId="urn:microsoft.com/office/officeart/2008/layout/VerticalCurvedList"/>
    <dgm:cxn modelId="{E0716D3F-0F8D-4703-B300-7DD0DA2D05FE}" type="presParOf" srcId="{D393F456-AE73-4057-AFDB-20C6F1CEC26E}" destId="{6874A70E-DAFD-472F-939C-A742CD135FAE}" srcOrd="0" destOrd="0" presId="urn:microsoft.com/office/officeart/2008/layout/VerticalCurvedList"/>
    <dgm:cxn modelId="{99D1D945-EC19-4D61-8CFE-8D4699FA52C4}" type="presParOf" srcId="{37409D73-E97E-4954-9EB6-4CE53683132B}" destId="{EB192F55-B6A2-46ED-A76F-57E46A4B948F}" srcOrd="3" destOrd="0" presId="urn:microsoft.com/office/officeart/2008/layout/VerticalCurvedList"/>
    <dgm:cxn modelId="{50587494-00FB-46C3-9967-62D22EC37016}" type="presParOf" srcId="{37409D73-E97E-4954-9EB6-4CE53683132B}" destId="{A78E1541-1007-43A7-9CD0-81B56EE49700}" srcOrd="4" destOrd="0" presId="urn:microsoft.com/office/officeart/2008/layout/VerticalCurvedList"/>
    <dgm:cxn modelId="{DAE076E7-D804-4B7F-9CB0-908196D5AAF6}" type="presParOf" srcId="{A78E1541-1007-43A7-9CD0-81B56EE49700}" destId="{C6C7FD84-FBB5-4F31-BECF-180B618BE381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BB5B4B8-22F6-4AFB-BA9B-11DBCA400ABB}">
      <dsp:nvSpPr>
        <dsp:cNvPr id="0" name=""/>
        <dsp:cNvSpPr/>
      </dsp:nvSpPr>
      <dsp:spPr>
        <a:xfrm>
          <a:off x="5056360" y="1739546"/>
          <a:ext cx="3577412" cy="62087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10436"/>
              </a:lnTo>
              <a:lnTo>
                <a:pt x="3577412" y="310436"/>
              </a:lnTo>
              <a:lnTo>
                <a:pt x="3577412" y="620873"/>
              </a:lnTo>
            </a:path>
          </a:pathLst>
        </a:custGeom>
        <a:noFill/>
        <a:ln w="190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ABD7968-FF2E-4889-A5D2-CA94F6A70A23}">
      <dsp:nvSpPr>
        <dsp:cNvPr id="0" name=""/>
        <dsp:cNvSpPr/>
      </dsp:nvSpPr>
      <dsp:spPr>
        <a:xfrm>
          <a:off x="5010640" y="1739546"/>
          <a:ext cx="91440" cy="62087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620873"/>
              </a:lnTo>
            </a:path>
          </a:pathLst>
        </a:custGeom>
        <a:noFill/>
        <a:ln w="190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5FC0464-CDC7-4A00-87B3-9E8B13972C7D}">
      <dsp:nvSpPr>
        <dsp:cNvPr id="0" name=""/>
        <dsp:cNvSpPr/>
      </dsp:nvSpPr>
      <dsp:spPr>
        <a:xfrm>
          <a:off x="1478948" y="1739546"/>
          <a:ext cx="3577412" cy="620873"/>
        </a:xfrm>
        <a:custGeom>
          <a:avLst/>
          <a:gdLst/>
          <a:ahLst/>
          <a:cxnLst/>
          <a:rect l="0" t="0" r="0" b="0"/>
          <a:pathLst>
            <a:path>
              <a:moveTo>
                <a:pt x="3577412" y="0"/>
              </a:moveTo>
              <a:lnTo>
                <a:pt x="3577412" y="310436"/>
              </a:lnTo>
              <a:lnTo>
                <a:pt x="0" y="310436"/>
              </a:lnTo>
              <a:lnTo>
                <a:pt x="0" y="620873"/>
              </a:lnTo>
            </a:path>
          </a:pathLst>
        </a:custGeom>
        <a:noFill/>
        <a:ln w="190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946364C-263A-49DC-8373-398C44E7EBBE}">
      <dsp:nvSpPr>
        <dsp:cNvPr id="0" name=""/>
        <dsp:cNvSpPr/>
      </dsp:nvSpPr>
      <dsp:spPr>
        <a:xfrm>
          <a:off x="3578091" y="1206231"/>
          <a:ext cx="2956538" cy="533315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Wingdings" panose="05000000000000000000" pitchFamily="2" charset="2"/>
            <a:buNone/>
          </a:pPr>
          <a:r>
            <a:rPr lang="en-GB" sz="1300" b="1" kern="1200" dirty="0">
              <a:latin typeface="Avenir Next LT Pro" panose="020B0504020202020204" pitchFamily="34" charset="0"/>
            </a:rPr>
            <a:t>Summer Internships </a:t>
          </a:r>
        </a:p>
      </dsp:txBody>
      <dsp:txXfrm>
        <a:off x="3578091" y="1206231"/>
        <a:ext cx="2956538" cy="533315"/>
      </dsp:txXfrm>
    </dsp:sp>
    <dsp:sp modelId="{FDCC6ADF-5ADB-4C03-B974-F1FE22550A3F}">
      <dsp:nvSpPr>
        <dsp:cNvPr id="0" name=""/>
        <dsp:cNvSpPr/>
      </dsp:nvSpPr>
      <dsp:spPr>
        <a:xfrm>
          <a:off x="678" y="2360419"/>
          <a:ext cx="2956538" cy="1478269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300" b="1" u="sng" kern="1200" dirty="0">
              <a:latin typeface="Avenir Next LT Pro" panose="020B0504020202020204" pitchFamily="34" charset="0"/>
            </a:rPr>
            <a:t>ARCH100</a:t>
          </a:r>
        </a:p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300" b="1" kern="1200" dirty="0">
              <a:latin typeface="Avenir Next LT Pro" panose="020B0504020202020204" pitchFamily="34" charset="0"/>
            </a:rPr>
            <a:t>-Construction </a:t>
          </a:r>
          <a:r>
            <a:rPr lang="tr-TR" sz="1300" b="1" kern="1200" dirty="0" err="1">
              <a:latin typeface="Avenir Next LT Pro" panose="020B0504020202020204" pitchFamily="34" charset="0"/>
            </a:rPr>
            <a:t>Sites</a:t>
          </a:r>
          <a:r>
            <a:rPr lang="tr-TR" sz="1300" b="1" kern="1200" dirty="0">
              <a:latin typeface="Avenir Next LT Pro" panose="020B0504020202020204" pitchFamily="34" charset="0"/>
            </a:rPr>
            <a:t>;</a:t>
          </a:r>
        </a:p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300" kern="1200" dirty="0">
              <a:latin typeface="Avenir Next LT Pro" panose="020B0504020202020204" pitchFamily="34" charset="0"/>
            </a:rPr>
            <a:t>-</a:t>
          </a:r>
          <a:r>
            <a:rPr lang="tr-TR" sz="1300" kern="1200" dirty="0" err="1">
              <a:latin typeface="Avenir Next LT Pro" panose="020B0504020202020204" pitchFamily="34" charset="0"/>
            </a:rPr>
            <a:t>Rough</a:t>
          </a:r>
          <a:r>
            <a:rPr lang="tr-TR" sz="1300" kern="1200" dirty="0">
              <a:latin typeface="Avenir Next LT Pro" panose="020B0504020202020204" pitchFamily="34" charset="0"/>
            </a:rPr>
            <a:t> </a:t>
          </a:r>
          <a:r>
            <a:rPr lang="tr-TR" sz="1300" kern="1200" dirty="0" err="1">
              <a:latin typeface="Avenir Next LT Pro" panose="020B0504020202020204" pitchFamily="34" charset="0"/>
            </a:rPr>
            <a:t>construction</a:t>
          </a:r>
          <a:endParaRPr lang="tr-TR" sz="1300" kern="1200" dirty="0">
            <a:latin typeface="Avenir Next LT Pro" panose="020B0504020202020204" pitchFamily="34" charset="0"/>
          </a:endParaRPr>
        </a:p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300" kern="1200" dirty="0">
              <a:latin typeface="Avenir Next LT Pro" panose="020B0504020202020204" pitchFamily="34" charset="0"/>
            </a:rPr>
            <a:t>-</a:t>
          </a:r>
          <a:r>
            <a:rPr lang="tr-TR" sz="1300" kern="1200" dirty="0" err="1">
              <a:latin typeface="Avenir Next LT Pro" panose="020B0504020202020204" pitchFamily="34" charset="0"/>
            </a:rPr>
            <a:t>Reinforced</a:t>
          </a:r>
          <a:r>
            <a:rPr lang="tr-TR" sz="1300" kern="1200" dirty="0">
              <a:latin typeface="Avenir Next LT Pro" panose="020B0504020202020204" pitchFamily="34" charset="0"/>
            </a:rPr>
            <a:t> </a:t>
          </a:r>
          <a:r>
            <a:rPr lang="tr-TR" sz="1300" kern="1200" dirty="0" err="1">
              <a:latin typeface="Avenir Next LT Pro" panose="020B0504020202020204" pitchFamily="34" charset="0"/>
            </a:rPr>
            <a:t>concrete</a:t>
          </a:r>
          <a:r>
            <a:rPr lang="tr-TR" sz="1300" kern="1200" dirty="0">
              <a:latin typeface="Avenir Next LT Pro" panose="020B0504020202020204" pitchFamily="34" charset="0"/>
            </a:rPr>
            <a:t> </a:t>
          </a:r>
          <a:r>
            <a:rPr lang="tr-TR" sz="1300" kern="1200" dirty="0" err="1">
              <a:latin typeface="Avenir Next LT Pro" panose="020B0504020202020204" pitchFamily="34" charset="0"/>
            </a:rPr>
            <a:t>implementations</a:t>
          </a:r>
          <a:endParaRPr lang="en-GB" sz="1300" kern="1200" dirty="0">
            <a:latin typeface="Avenir Next LT Pro" panose="020B0504020202020204" pitchFamily="34" charset="0"/>
          </a:endParaRPr>
        </a:p>
      </dsp:txBody>
      <dsp:txXfrm>
        <a:off x="678" y="2360419"/>
        <a:ext cx="2956538" cy="1478269"/>
      </dsp:txXfrm>
    </dsp:sp>
    <dsp:sp modelId="{850C2419-B62E-4B6C-8AC3-CEBE30E177B7}">
      <dsp:nvSpPr>
        <dsp:cNvPr id="0" name=""/>
        <dsp:cNvSpPr/>
      </dsp:nvSpPr>
      <dsp:spPr>
        <a:xfrm>
          <a:off x="3578091" y="2360419"/>
          <a:ext cx="2956538" cy="1478269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300" b="1" u="sng" kern="1200" dirty="0">
              <a:latin typeface="Avenir Next LT Pro" panose="020B0504020202020204" pitchFamily="34" charset="0"/>
            </a:rPr>
            <a:t>ARCH200</a:t>
          </a:r>
        </a:p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300" b="1" kern="1200" dirty="0">
              <a:latin typeface="Avenir Next LT Pro" panose="020B0504020202020204" pitchFamily="34" charset="0"/>
            </a:rPr>
            <a:t>-Construction </a:t>
          </a:r>
          <a:r>
            <a:rPr lang="tr-TR" sz="1300" b="1" kern="1200" dirty="0" err="1">
              <a:latin typeface="Avenir Next LT Pro" panose="020B0504020202020204" pitchFamily="34" charset="0"/>
            </a:rPr>
            <a:t>Sites</a:t>
          </a:r>
          <a:r>
            <a:rPr lang="tr-TR" sz="1300" b="1" kern="1200" dirty="0">
              <a:latin typeface="Avenir Next LT Pro" panose="020B0504020202020204" pitchFamily="34" charset="0"/>
            </a:rPr>
            <a:t>;</a:t>
          </a:r>
          <a:endParaRPr lang="tr-TR" sz="1300" kern="1200" dirty="0">
            <a:latin typeface="Avenir Next LT Pro" panose="020B0504020202020204" pitchFamily="34" charset="0"/>
          </a:endParaRPr>
        </a:p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300" kern="1200" dirty="0">
              <a:latin typeface="Avenir Next LT Pro" panose="020B0504020202020204" pitchFamily="34" charset="0"/>
            </a:rPr>
            <a:t>-</a:t>
          </a:r>
          <a:r>
            <a:rPr lang="tr-TR" sz="1300" kern="1200" dirty="0" err="1">
              <a:latin typeface="Avenir Next LT Pro" panose="020B0504020202020204" pitchFamily="34" charset="0"/>
            </a:rPr>
            <a:t>Rough&amp;finish</a:t>
          </a:r>
          <a:r>
            <a:rPr lang="tr-TR" sz="1300" kern="1200" dirty="0">
              <a:latin typeface="Avenir Next LT Pro" panose="020B0504020202020204" pitchFamily="34" charset="0"/>
            </a:rPr>
            <a:t> </a:t>
          </a:r>
          <a:r>
            <a:rPr lang="tr-TR" sz="1300" kern="1200" dirty="0" err="1">
              <a:latin typeface="Avenir Next LT Pro" panose="020B0504020202020204" pitchFamily="34" charset="0"/>
            </a:rPr>
            <a:t>construction</a:t>
          </a:r>
          <a:endParaRPr lang="tr-TR" sz="1300" kern="1200" dirty="0">
            <a:latin typeface="Avenir Next LT Pro" panose="020B0504020202020204" pitchFamily="34" charset="0"/>
          </a:endParaRPr>
        </a:p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300" kern="1200" dirty="0">
              <a:latin typeface="Avenir Next LT Pro" panose="020B0504020202020204" pitchFamily="34" charset="0"/>
            </a:rPr>
            <a:t>-</a:t>
          </a:r>
          <a:r>
            <a:rPr lang="tr-TR" sz="1300" kern="1200" dirty="0" err="1">
              <a:latin typeface="Avenir Next LT Pro" panose="020B0504020202020204" pitchFamily="34" charset="0"/>
            </a:rPr>
            <a:t>Reinforced</a:t>
          </a:r>
          <a:r>
            <a:rPr lang="tr-TR" sz="1300" kern="1200" dirty="0">
              <a:latin typeface="Avenir Next LT Pro" panose="020B0504020202020204" pitchFamily="34" charset="0"/>
            </a:rPr>
            <a:t> </a:t>
          </a:r>
          <a:r>
            <a:rPr lang="tr-TR" sz="1300" kern="1200" dirty="0" err="1">
              <a:latin typeface="Avenir Next LT Pro" panose="020B0504020202020204" pitchFamily="34" charset="0"/>
            </a:rPr>
            <a:t>concrete</a:t>
          </a:r>
          <a:r>
            <a:rPr lang="tr-TR" sz="1300" kern="1200" dirty="0">
              <a:latin typeface="Avenir Next LT Pro" panose="020B0504020202020204" pitchFamily="34" charset="0"/>
            </a:rPr>
            <a:t> </a:t>
          </a:r>
          <a:r>
            <a:rPr lang="tr-TR" sz="1300" kern="1200" dirty="0" err="1">
              <a:latin typeface="Avenir Next LT Pro" panose="020B0504020202020204" pitchFamily="34" charset="0"/>
            </a:rPr>
            <a:t>implementations</a:t>
          </a:r>
          <a:endParaRPr lang="tr-TR" sz="1300" kern="1200" dirty="0">
            <a:latin typeface="Avenir Next LT Pro" panose="020B0504020202020204" pitchFamily="34" charset="0"/>
          </a:endParaRPr>
        </a:p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300" kern="1200" dirty="0">
              <a:latin typeface="Avenir Next LT Pro" panose="020B0504020202020204" pitchFamily="34" charset="0"/>
            </a:rPr>
            <a:t>-</a:t>
          </a:r>
          <a:r>
            <a:rPr lang="tr-TR" sz="1300" kern="1200" dirty="0" err="1">
              <a:latin typeface="Avenir Next LT Pro" panose="020B0504020202020204" pitchFamily="34" charset="0"/>
            </a:rPr>
            <a:t>Detail</a:t>
          </a:r>
          <a:r>
            <a:rPr lang="tr-TR" sz="1300" kern="1200" dirty="0">
              <a:latin typeface="Avenir Next LT Pro" panose="020B0504020202020204" pitchFamily="34" charset="0"/>
            </a:rPr>
            <a:t> </a:t>
          </a:r>
          <a:r>
            <a:rPr lang="tr-TR" sz="1300" kern="1200" dirty="0" err="1">
              <a:latin typeface="Avenir Next LT Pro" panose="020B0504020202020204" pitchFamily="34" charset="0"/>
            </a:rPr>
            <a:t>implementations</a:t>
          </a:r>
          <a:endParaRPr lang="en-GB" sz="1300" kern="1200" dirty="0">
            <a:latin typeface="Avenir Next LT Pro" panose="020B0504020202020204" pitchFamily="34" charset="0"/>
          </a:endParaRPr>
        </a:p>
      </dsp:txBody>
      <dsp:txXfrm>
        <a:off x="3578091" y="2360419"/>
        <a:ext cx="2956538" cy="1478269"/>
      </dsp:txXfrm>
    </dsp:sp>
    <dsp:sp modelId="{EDE1BBE1-D4E3-4DBB-83E8-E27A34EDDC16}">
      <dsp:nvSpPr>
        <dsp:cNvPr id="0" name=""/>
        <dsp:cNvSpPr/>
      </dsp:nvSpPr>
      <dsp:spPr>
        <a:xfrm>
          <a:off x="7155503" y="2360419"/>
          <a:ext cx="2956538" cy="1478269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300" b="1" u="sng" kern="1200" dirty="0">
              <a:latin typeface="Avenir Next LT Pro" panose="020B0504020202020204" pitchFamily="34" charset="0"/>
            </a:rPr>
            <a:t>ARCH300</a:t>
          </a:r>
        </a:p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300" b="1" kern="1200" dirty="0">
              <a:latin typeface="Avenir Next LT Pro" panose="020B0504020202020204" pitchFamily="34" charset="0"/>
            </a:rPr>
            <a:t>-</a:t>
          </a:r>
          <a:r>
            <a:rPr lang="tr-TR" sz="1300" b="1" kern="1200" dirty="0" err="1">
              <a:latin typeface="Avenir Next LT Pro" panose="020B0504020202020204" pitchFamily="34" charset="0"/>
            </a:rPr>
            <a:t>Architectural</a:t>
          </a:r>
          <a:r>
            <a:rPr lang="tr-TR" sz="1300" b="1" kern="1200" dirty="0">
              <a:latin typeface="Avenir Next LT Pro" panose="020B0504020202020204" pitchFamily="34" charset="0"/>
            </a:rPr>
            <a:t> </a:t>
          </a:r>
          <a:r>
            <a:rPr lang="tr-TR" sz="1300" b="1" kern="1200" dirty="0" err="1">
              <a:latin typeface="Avenir Next LT Pro" panose="020B0504020202020204" pitchFamily="34" charset="0"/>
            </a:rPr>
            <a:t>offices</a:t>
          </a:r>
          <a:endParaRPr lang="tr-TR" sz="1300" b="1" kern="1200" dirty="0">
            <a:latin typeface="Avenir Next LT Pro" panose="020B0504020202020204" pitchFamily="34" charset="0"/>
          </a:endParaRPr>
        </a:p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 dirty="0">
              <a:latin typeface="Avenir Next LT Pro" panose="020B0504020202020204" pitchFamily="34" charset="0"/>
            </a:rPr>
            <a:t>in offices dealing with diverse and large scale projects</a:t>
          </a:r>
          <a:endParaRPr lang="tr-TR" sz="1300" b="1" kern="1200" dirty="0">
            <a:latin typeface="Avenir Next LT Pro" panose="020B0504020202020204" pitchFamily="34" charset="0"/>
          </a:endParaRPr>
        </a:p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300" b="1" kern="1200" dirty="0" err="1">
              <a:latin typeface="Avenir Next LT Pro" panose="020B0504020202020204" pitchFamily="34" charset="0"/>
            </a:rPr>
            <a:t>or</a:t>
          </a:r>
          <a:r>
            <a:rPr lang="tr-TR" sz="1300" b="1" kern="1200" dirty="0">
              <a:latin typeface="Avenir Next LT Pro" panose="020B0504020202020204" pitchFamily="34" charset="0"/>
            </a:rPr>
            <a:t>…</a:t>
          </a:r>
        </a:p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300" b="1" kern="1200" dirty="0">
              <a:latin typeface="Avenir Next LT Pro" panose="020B0504020202020204" pitchFamily="34" charset="0"/>
            </a:rPr>
            <a:t>-</a:t>
          </a:r>
          <a:r>
            <a:rPr lang="tr-TR" sz="1300" b="1" kern="1200" dirty="0" err="1">
              <a:latin typeface="Avenir Next LT Pro" panose="020B0504020202020204" pitchFamily="34" charset="0"/>
            </a:rPr>
            <a:t>Archaeological</a:t>
          </a:r>
          <a:r>
            <a:rPr lang="tr-TR" sz="1300" b="1" kern="1200" dirty="0">
              <a:latin typeface="Avenir Next LT Pro" panose="020B0504020202020204" pitchFamily="34" charset="0"/>
            </a:rPr>
            <a:t> </a:t>
          </a:r>
          <a:r>
            <a:rPr lang="tr-TR" sz="1300" b="1" kern="1200" dirty="0" err="1">
              <a:latin typeface="Avenir Next LT Pro" panose="020B0504020202020204" pitchFamily="34" charset="0"/>
            </a:rPr>
            <a:t>sites</a:t>
          </a:r>
          <a:endParaRPr lang="en-GB" sz="1300" kern="1200" dirty="0">
            <a:latin typeface="Avenir Next LT Pro" panose="020B0504020202020204" pitchFamily="34" charset="0"/>
          </a:endParaRPr>
        </a:p>
      </dsp:txBody>
      <dsp:txXfrm>
        <a:off x="7155503" y="2360419"/>
        <a:ext cx="2956538" cy="147826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CB08007-CAF9-4905-8874-D00E15D7C6AF}">
      <dsp:nvSpPr>
        <dsp:cNvPr id="0" name=""/>
        <dsp:cNvSpPr/>
      </dsp:nvSpPr>
      <dsp:spPr>
        <a:xfrm>
          <a:off x="-6078982" y="-937410"/>
          <a:ext cx="7293488" cy="7293488"/>
        </a:xfrm>
        <a:prstGeom prst="blockArc">
          <a:avLst>
            <a:gd name="adj1" fmla="val 18900000"/>
            <a:gd name="adj2" fmla="val 2700000"/>
            <a:gd name="adj3" fmla="val 296"/>
          </a:avLst>
        </a:pr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82FFFF8-1DE7-4654-9328-A1AA8A97C2F9}">
      <dsp:nvSpPr>
        <dsp:cNvPr id="0" name=""/>
        <dsp:cNvSpPr/>
      </dsp:nvSpPr>
      <dsp:spPr>
        <a:xfrm>
          <a:off x="968809" y="746943"/>
          <a:ext cx="7103330" cy="1548004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28729" tIns="33020" rIns="33020" bIns="33020" numCol="1" spcCol="1270" anchor="ctr" anchorCtr="0">
          <a:noAutofit/>
        </a:bodyPr>
        <a:lstStyle/>
        <a:p>
          <a:pPr marL="0" lvl="0" indent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300" b="1" kern="1200" dirty="0">
              <a:latin typeface="Avenir Next LT Pro" panose="020B0504020202020204" pitchFamily="34" charset="0"/>
            </a:rPr>
            <a:t>MAIN BODY</a:t>
          </a:r>
        </a:p>
        <a:p>
          <a:pPr marL="0" lvl="0" indent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300" kern="1200" dirty="0" err="1">
              <a:latin typeface="Avenir Next LT Pro" panose="020B0504020202020204" pitchFamily="34" charset="0"/>
            </a:rPr>
            <a:t>i</a:t>
          </a:r>
          <a:r>
            <a:rPr lang="en-GB" sz="1300" kern="1200" dirty="0">
              <a:latin typeface="Avenir Next LT Pro" panose="020B0504020202020204" pitchFamily="34" charset="0"/>
            </a:rPr>
            <a:t>. Time period and date of the summer practice</a:t>
          </a:r>
        </a:p>
        <a:p>
          <a:pPr marL="0" lvl="0" indent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300" kern="1200" dirty="0">
              <a:latin typeface="Avenir Next LT Pro" panose="020B0504020202020204" pitchFamily="34" charset="0"/>
            </a:rPr>
            <a:t>ii. Information about the company </a:t>
          </a:r>
        </a:p>
        <a:p>
          <a:pPr marL="0" lvl="0" indent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300" kern="1200" dirty="0">
              <a:latin typeface="Avenir Next LT Pro" panose="020B0504020202020204" pitchFamily="34" charset="0"/>
            </a:rPr>
            <a:t>iii. Daily worktable of the summer practice period</a:t>
          </a:r>
        </a:p>
        <a:p>
          <a:pPr marL="0" lvl="0" indent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300" kern="1200" dirty="0">
              <a:latin typeface="Avenir Next LT Pro" panose="020B0504020202020204" pitchFamily="34" charset="0"/>
            </a:rPr>
            <a:t>iv. </a:t>
          </a:r>
          <a:r>
            <a:rPr lang="en-GB" sz="1300" u="sng" kern="1200" dirty="0">
              <a:latin typeface="Avenir Next LT Pro" panose="020B0504020202020204" pitchFamily="34" charset="0"/>
            </a:rPr>
            <a:t>Student comments </a:t>
          </a:r>
        </a:p>
        <a:p>
          <a:pPr marL="0" lvl="0" indent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300" kern="1200" dirty="0">
            <a:latin typeface="Avenir Next LT Pro" panose="020B0504020202020204" pitchFamily="34" charset="0"/>
          </a:endParaRPr>
        </a:p>
      </dsp:txBody>
      <dsp:txXfrm>
        <a:off x="968809" y="746943"/>
        <a:ext cx="7103330" cy="1548004"/>
      </dsp:txXfrm>
    </dsp:sp>
    <dsp:sp modelId="{6874A70E-DAFD-472F-939C-A742CD135FAE}">
      <dsp:nvSpPr>
        <dsp:cNvPr id="0" name=""/>
        <dsp:cNvSpPr/>
      </dsp:nvSpPr>
      <dsp:spPr>
        <a:xfrm>
          <a:off x="28583" y="580610"/>
          <a:ext cx="1935005" cy="1935005"/>
        </a:xfrm>
        <a:prstGeom prst="ellipse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/>
      </dsp:style>
    </dsp:sp>
    <dsp:sp modelId="{EB192F55-B6A2-46ED-A76F-57E46A4B948F}">
      <dsp:nvSpPr>
        <dsp:cNvPr id="0" name=""/>
        <dsp:cNvSpPr/>
      </dsp:nvSpPr>
      <dsp:spPr>
        <a:xfrm>
          <a:off x="996086" y="3096551"/>
          <a:ext cx="7103330" cy="1548004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28729" tIns="33020" rIns="33020" bIns="33020" numCol="1" spcCol="1270" anchor="ctr" anchorCtr="0">
          <a:noAutofit/>
        </a:bodyPr>
        <a:lstStyle/>
        <a:p>
          <a:pPr marL="0" lvl="0" indent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300" b="1" kern="1200" dirty="0">
              <a:latin typeface="Avenir Next LT Pro" panose="020B0504020202020204" pitchFamily="34" charset="0"/>
            </a:rPr>
            <a:t>DAILY RECORDS </a:t>
          </a:r>
          <a:r>
            <a:rPr lang="en-GB" sz="1300" kern="1200" dirty="0">
              <a:latin typeface="Avenir Next LT Pro" panose="020B0504020202020204" pitchFamily="34" charset="0"/>
            </a:rPr>
            <a:t>(can be written in Turkish)</a:t>
          </a:r>
        </a:p>
      </dsp:txBody>
      <dsp:txXfrm>
        <a:off x="996086" y="3096551"/>
        <a:ext cx="7103330" cy="1548004"/>
      </dsp:txXfrm>
    </dsp:sp>
    <dsp:sp modelId="{C6C7FD84-FBB5-4F31-BECF-180B618BE381}">
      <dsp:nvSpPr>
        <dsp:cNvPr id="0" name=""/>
        <dsp:cNvSpPr/>
      </dsp:nvSpPr>
      <dsp:spPr>
        <a:xfrm>
          <a:off x="28583" y="2903050"/>
          <a:ext cx="1935005" cy="1935005"/>
        </a:xfrm>
        <a:prstGeom prst="ellipse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6C90916-47CD-4C2C-8E4E-FD05D6E03808}" type="datetimeFigureOut">
              <a:rPr lang="en-GB" smtClean="0"/>
              <a:t>11/03/2026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0F98EC0-E34C-4E14-B2D0-F18E5B7208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516984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ACFAD1-7441-2B30-16CF-2603C86AA38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FDCD845-3EA5-BFAF-5810-27350452B3D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AE24098-25A7-52AF-A7C1-5DAB6F3000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43629E-8005-49EA-9F4A-251A08A016A9}" type="datetimeFigureOut">
              <a:rPr lang="en-GB" smtClean="0"/>
              <a:t>11/03/2026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B0C0F39-030B-B3E2-7897-CA9DB5A922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66A98F9-E3A5-7E96-2D14-50DB5C2E5C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37B240-3262-4392-B8D7-26389F8679A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220015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E76B5B-63A8-9A26-475F-4F80B016BB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12A9FFB-A81C-3424-B9BA-03190328E63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DB652DE-50A4-D635-3154-9CFAEA84A1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43629E-8005-49EA-9F4A-251A08A016A9}" type="datetimeFigureOut">
              <a:rPr lang="en-GB" smtClean="0"/>
              <a:t>11/03/2026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8B7644A-1FA4-0217-2B47-732697A652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76AEED-A3DB-48E6-88D7-D847BE3781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37B240-3262-4392-B8D7-26389F8679A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718831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253F524-A99E-DF44-C373-9950C7A9D2C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C030DD1-FCE4-A688-0448-F9BB7408C65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EFB9546-73EB-4AE7-A905-BD215609DD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43629E-8005-49EA-9F4A-251A08A016A9}" type="datetimeFigureOut">
              <a:rPr lang="en-GB" smtClean="0"/>
              <a:t>11/03/2026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D999532-99D1-A321-E40F-5D9AE2A716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EACD2B-5E6D-1390-0ED9-B4AE929EC7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37B240-3262-4392-B8D7-26389F8679A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284933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2C3526-DF07-C7FB-ABEE-89DB21D42C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9B1849-6D2A-E1AB-04E6-86E4071269A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1C9196C-426F-2C33-232D-0A22E2F2A9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43629E-8005-49EA-9F4A-251A08A016A9}" type="datetimeFigureOut">
              <a:rPr lang="en-GB" smtClean="0"/>
              <a:t>11/03/2026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ABCB6A-ADDB-561B-B86D-8DB9A8D1F9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32B784-CC81-D4B5-2DCF-8C65665018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37B240-3262-4392-B8D7-26389F8679A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36486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610A73-2512-7371-5452-7D315FB885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2205483-E6D8-DD0B-87DE-F44C15C362E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21374E9-CD00-35E4-4AAF-E7A685A285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43629E-8005-49EA-9F4A-251A08A016A9}" type="datetimeFigureOut">
              <a:rPr lang="en-GB" smtClean="0"/>
              <a:t>11/03/2026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2D3A90-C689-33A3-105D-61D3A447E9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6398DD0-69A9-D8B2-F3B9-2F63B8A1D3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37B240-3262-4392-B8D7-26389F8679A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84133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CED914-1C4A-4172-B821-1A5D0960FA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DC13CB-FDC4-A3E2-5621-3966FD90B32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F4FDA10-556E-AD74-A6D6-431E88013B3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FDDBAEC-55B4-7659-D264-551AF46BBB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43629E-8005-49EA-9F4A-251A08A016A9}" type="datetimeFigureOut">
              <a:rPr lang="en-GB" smtClean="0"/>
              <a:t>11/03/2026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E1CB63F-4B27-D289-722C-C92B4A5221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245A52B-A520-4E6E-26DA-596AC13BF4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37B240-3262-4392-B8D7-26389F8679A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162444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DECD85-CAA8-37EB-BFB8-4DE0E0E63F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415007F-67E0-D51D-CF0D-27CEFEC8DA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211C7C6-697D-E91D-9A10-6DE3481CFD2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2BB3047-529D-6440-5808-525820FE3AD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B74EEF8-7821-09BD-B2AB-BE8F4883AAA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E819279-2921-387A-A518-BBAF37766B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43629E-8005-49EA-9F4A-251A08A016A9}" type="datetimeFigureOut">
              <a:rPr lang="en-GB" smtClean="0"/>
              <a:t>11/03/2026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9436772-6A1B-2BF4-85EE-74161E1FB8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6B1C554-4C9F-2E36-F768-B7C6398355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37B240-3262-4392-B8D7-26389F8679A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943059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B4799C-9D4D-0D9F-7F35-C77B8CC86D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D6C1853-C8BC-673F-000D-670CC8AC73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43629E-8005-49EA-9F4A-251A08A016A9}" type="datetimeFigureOut">
              <a:rPr lang="en-GB" smtClean="0"/>
              <a:t>11/03/2026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09E84CE-6DCD-ECCC-4FC7-0FF9EB10B4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8C779CD-B0AC-963A-9243-1CEF576261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37B240-3262-4392-B8D7-26389F8679A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250982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13DBE7D-1B23-194D-858D-2F8D492106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43629E-8005-49EA-9F4A-251A08A016A9}" type="datetimeFigureOut">
              <a:rPr lang="en-GB" smtClean="0"/>
              <a:t>11/03/2026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A5E48F5-17D1-1DFD-9836-E78B862B7B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D76050E-C3BE-A059-588C-41B26A30FE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37B240-3262-4392-B8D7-26389F8679A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606061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5E32EA-6F02-BF15-4F99-D38C2280DC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4462B8-1728-284D-EBD1-98359AA010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665DBD8-38E4-0D47-5CE0-7D128813A5F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1209CF1-4C12-1E88-FE25-1434B8B798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43629E-8005-49EA-9F4A-251A08A016A9}" type="datetimeFigureOut">
              <a:rPr lang="en-GB" smtClean="0"/>
              <a:t>11/03/2026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F49B236-2A20-789B-26C1-CCF218BB7B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5BE612E-0DB0-2367-D1B1-06FF36F729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37B240-3262-4392-B8D7-26389F8679A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37481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F203A6-E429-7964-407C-711C7B5DEC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B8C2C3A-521A-2549-C0CA-21E69AAE2EF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D42690E-940C-A0E8-5A88-67E4B6A928D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95F0010-A814-6551-EA2F-1BF1942A2A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43629E-8005-49EA-9F4A-251A08A016A9}" type="datetimeFigureOut">
              <a:rPr lang="en-GB" smtClean="0"/>
              <a:t>11/03/2026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08A7890-AC65-990E-4F69-78B85AB6BA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E97A160-22C4-8799-6894-DB4520E6F1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37B240-3262-4392-B8D7-26389F8679A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756582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841266C-6951-1D0D-26F6-09DE06BE34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D9C2C59-809C-726B-9424-98A22346218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B841AC0-05AD-6368-0622-19DD5DAF0FD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643629E-8005-49EA-9F4A-251A08A016A9}" type="datetimeFigureOut">
              <a:rPr lang="en-GB" smtClean="0"/>
              <a:t>11/03/2026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AEDEED-3BA0-EAAC-BB46-7B0DD73F2E2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CE26BB4-7859-964A-1CBF-9414D5E061E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437B240-3262-4392-B8D7-26389F8679A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541148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p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8.svg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arch200.cankaya.edu.tr" TargetMode="External"/><Relationship Id="rId2" Type="http://schemas.openxmlformats.org/officeDocument/2006/relationships/hyperlink" Target="arch100.cankaya.edu.tr" TargetMode="External"/><Relationship Id="rId1" Type="http://schemas.openxmlformats.org/officeDocument/2006/relationships/slideLayout" Target="../slideLayouts/slideLayout7.xml"/><Relationship Id="rId4" Type="http://schemas.openxmlformats.org/officeDocument/2006/relationships/hyperlink" Target="arch300.cankaya.edu.tr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sv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4B8B95-EDEB-FC54-B3EA-0EE8ED5E95A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384915"/>
            <a:ext cx="9144000" cy="4780496"/>
          </a:xfrm>
        </p:spPr>
        <p:txBody>
          <a:bodyPr>
            <a:normAutofit/>
          </a:bodyPr>
          <a:lstStyle/>
          <a:p>
            <a:pPr algn="l"/>
            <a:r>
              <a:rPr lang="en-GB" sz="3000" b="1" dirty="0">
                <a:latin typeface="Avenir Next LT Pro Light" panose="020B0304020202020204" pitchFamily="34" charset="0"/>
              </a:rPr>
              <a:t>Informative Meeting for the </a:t>
            </a:r>
            <a:br>
              <a:rPr lang="en-GB" sz="3000" b="1" dirty="0">
                <a:latin typeface="Avenir Next LT Pro Light" panose="020B0304020202020204" pitchFamily="34" charset="0"/>
              </a:rPr>
            </a:br>
            <a:r>
              <a:rPr lang="en-GB" sz="3000" b="1" dirty="0">
                <a:latin typeface="Avenir Next LT Pro Light" panose="020B0304020202020204" pitchFamily="34" charset="0"/>
              </a:rPr>
              <a:t>ARCH100-200-300 Internships </a:t>
            </a:r>
            <a:br>
              <a:rPr lang="en-GB" sz="3000" b="1" dirty="0">
                <a:latin typeface="Avenir Next LT Pro Light" panose="020B0304020202020204" pitchFamily="34" charset="0"/>
              </a:rPr>
            </a:br>
            <a:r>
              <a:rPr lang="en-GB" sz="3000" b="1" dirty="0">
                <a:latin typeface="Avenir Next LT Pro Light" panose="020B0304020202020204" pitchFamily="34" charset="0"/>
              </a:rPr>
              <a:t>in Çankaya University </a:t>
            </a:r>
            <a:br>
              <a:rPr lang="en-GB" sz="3000" b="1" dirty="0">
                <a:latin typeface="Avenir Next LT Pro Light" panose="020B0304020202020204" pitchFamily="34" charset="0"/>
              </a:rPr>
            </a:br>
            <a:br>
              <a:rPr lang="en-GB" sz="3000" b="1" dirty="0">
                <a:latin typeface="Avenir Next LT Pro Light" panose="020B0304020202020204" pitchFamily="34" charset="0"/>
              </a:rPr>
            </a:br>
            <a:br>
              <a:rPr lang="en-GB" sz="3000" dirty="0">
                <a:latin typeface="Avenir Next LT Pro Light" panose="020B0304020202020204" pitchFamily="34" charset="0"/>
              </a:rPr>
            </a:br>
            <a:r>
              <a:rPr lang="en-GB" sz="2500" u="sng" dirty="0">
                <a:latin typeface="Avenir Next LT Pro Light" panose="020B0304020202020204" pitchFamily="34" charset="0"/>
              </a:rPr>
              <a:t>Internship </a:t>
            </a:r>
            <a:r>
              <a:rPr lang="en-GB" sz="2500" u="sng" dirty="0" err="1">
                <a:latin typeface="Avenir Next LT Pro Light" panose="020B0304020202020204" pitchFamily="34" charset="0"/>
              </a:rPr>
              <a:t>Commitee</a:t>
            </a:r>
            <a:r>
              <a:rPr lang="en-GB" sz="2500" u="sng" dirty="0">
                <a:latin typeface="Avenir Next LT Pro Light" panose="020B0304020202020204" pitchFamily="34" charset="0"/>
              </a:rPr>
              <a:t> </a:t>
            </a:r>
            <a:br>
              <a:rPr lang="en-GB" sz="3000" u="sng" dirty="0">
                <a:latin typeface="Avenir Next LT Pro Light" panose="020B0304020202020204" pitchFamily="34" charset="0"/>
              </a:rPr>
            </a:br>
            <a:r>
              <a:rPr lang="en-GB" sz="2200" dirty="0">
                <a:latin typeface="Avenir Next LT Pro Light" panose="020B0304020202020204" pitchFamily="34" charset="0"/>
              </a:rPr>
              <a:t>-Nur Özkan Öztürk, Head of the Committee, ARCH200</a:t>
            </a:r>
            <a:br>
              <a:rPr lang="en-GB" sz="2200" dirty="0">
                <a:latin typeface="Avenir Next LT Pro Light" panose="020B0304020202020204" pitchFamily="34" charset="0"/>
              </a:rPr>
            </a:br>
            <a:r>
              <a:rPr lang="en-GB" sz="2200" dirty="0">
                <a:latin typeface="Avenir Next LT Pro Light" panose="020B0304020202020204" pitchFamily="34" charset="0"/>
              </a:rPr>
              <a:t>-Şafak </a:t>
            </a:r>
            <a:r>
              <a:rPr lang="en-GB" sz="2200" dirty="0" err="1">
                <a:latin typeface="Avenir Next LT Pro Light" panose="020B0304020202020204" pitchFamily="34" charset="0"/>
              </a:rPr>
              <a:t>Sakçak</a:t>
            </a:r>
            <a:r>
              <a:rPr lang="en-GB" sz="2200" dirty="0">
                <a:latin typeface="Avenir Next LT Pro Light" panose="020B0304020202020204" pitchFamily="34" charset="0"/>
              </a:rPr>
              <a:t>, ARCH100</a:t>
            </a:r>
            <a:br>
              <a:rPr lang="en-GB" sz="2200" dirty="0">
                <a:latin typeface="Avenir Next LT Pro Light" panose="020B0304020202020204" pitchFamily="34" charset="0"/>
              </a:rPr>
            </a:br>
            <a:r>
              <a:rPr lang="en-GB" sz="2200" dirty="0">
                <a:latin typeface="Avenir Next LT Pro Light" panose="020B0304020202020204" pitchFamily="34" charset="0"/>
              </a:rPr>
              <a:t>-Yeliz </a:t>
            </a:r>
            <a:r>
              <a:rPr lang="en-GB" sz="2200" dirty="0" err="1">
                <a:latin typeface="Avenir Next LT Pro Light" panose="020B0304020202020204" pitchFamily="34" charset="0"/>
              </a:rPr>
              <a:t>Alevsaçanlar</a:t>
            </a:r>
            <a:r>
              <a:rPr lang="en-GB" sz="2200" dirty="0">
                <a:latin typeface="Avenir Next LT Pro Light" panose="020B0304020202020204" pitchFamily="34" charset="0"/>
              </a:rPr>
              <a:t>, ARCH300</a:t>
            </a:r>
          </a:p>
        </p:txBody>
      </p:sp>
      <p:pic>
        <p:nvPicPr>
          <p:cNvPr id="4" name="Picture 3" descr="A yellow and black logo&#10;&#10;AI-generated content may be incorrect.">
            <a:extLst>
              <a:ext uri="{FF2B5EF4-FFF2-40B4-BE49-F238E27FC236}">
                <a16:creationId xmlns:a16="http://schemas.microsoft.com/office/drawing/2014/main" id="{59C48BAE-DE61-CE70-175C-CF2C0513440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431197"/>
            <a:ext cx="863179" cy="863179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DC3C3187-80A9-351F-C171-99448AEF54EC}"/>
              </a:ext>
            </a:extLst>
          </p:cNvPr>
          <p:cNvSpPr txBox="1"/>
          <p:nvPr/>
        </p:nvSpPr>
        <p:spPr>
          <a:xfrm>
            <a:off x="2468578" y="493455"/>
            <a:ext cx="6096000" cy="7848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500" b="1" dirty="0">
                <a:latin typeface="Avenir Next LT Pro Light" panose="020B0304020202020204" pitchFamily="34" charset="0"/>
              </a:rPr>
              <a:t>Çankaya University</a:t>
            </a:r>
          </a:p>
          <a:p>
            <a:r>
              <a:rPr lang="en-GB" sz="1500" b="1" dirty="0">
                <a:latin typeface="Avenir Next LT Pro Light" panose="020B0304020202020204" pitchFamily="34" charset="0"/>
              </a:rPr>
              <a:t>Department of Architecture</a:t>
            </a:r>
          </a:p>
          <a:p>
            <a:r>
              <a:rPr lang="en-GB" sz="1500" b="1" dirty="0">
                <a:latin typeface="Avenir Next LT Pro Light" panose="020B0304020202020204" pitchFamily="34" charset="0"/>
              </a:rPr>
              <a:t>25-26 Spring  </a:t>
            </a:r>
            <a:endParaRPr lang="en-GB" sz="15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6511B1C-8232-718F-441E-9F75BC6B58C3}"/>
              </a:ext>
            </a:extLst>
          </p:cNvPr>
          <p:cNvSpPr txBox="1"/>
          <p:nvPr/>
        </p:nvSpPr>
        <p:spPr>
          <a:xfrm>
            <a:off x="0" y="6581869"/>
            <a:ext cx="12192000" cy="292388"/>
          </a:xfrm>
          <a:prstGeom prst="rect">
            <a:avLst/>
          </a:prstGeom>
          <a:solidFill>
            <a:schemeClr val="tx1"/>
          </a:solidFill>
        </p:spPr>
        <p:txBody>
          <a:bodyPr wrap="square">
            <a:spAutoFit/>
          </a:bodyPr>
          <a:lstStyle/>
          <a:p>
            <a:endParaRPr lang="en-GB" sz="13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08745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1E00EA3-D4A0-D622-545F-1E1365C206D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97ED881C-BB77-0975-367F-43DB8C2DB1BF}"/>
              </a:ext>
            </a:extLst>
          </p:cNvPr>
          <p:cNvSpPr/>
          <p:nvPr/>
        </p:nvSpPr>
        <p:spPr>
          <a:xfrm>
            <a:off x="0" y="6581869"/>
            <a:ext cx="12192000" cy="276131"/>
          </a:xfrm>
          <a:prstGeom prst="rect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A0B9B8F-CC21-4D9A-215A-2B9BDF4357D9}"/>
              </a:ext>
            </a:extLst>
          </p:cNvPr>
          <p:cNvSpPr txBox="1"/>
          <p:nvPr/>
        </p:nvSpPr>
        <p:spPr>
          <a:xfrm>
            <a:off x="0" y="6581869"/>
            <a:ext cx="12192000" cy="2923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300" b="1" dirty="0">
                <a:solidFill>
                  <a:schemeClr val="bg1"/>
                </a:solidFill>
                <a:latin typeface="Avenir Next LT Pro Light" panose="020B0304020202020204" pitchFamily="34" charset="0"/>
              </a:rPr>
              <a:t> Çankaya University – Dept. of Architecture                                     ARCH 100-200-300 Internships   / Spring 25-26                                                                                    9/10</a:t>
            </a:r>
            <a:endParaRPr lang="en-GB" sz="1300" dirty="0">
              <a:solidFill>
                <a:schemeClr val="bg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A23B4E3-9D9C-6854-E0C0-BE93B39CDCE1}"/>
              </a:ext>
            </a:extLst>
          </p:cNvPr>
          <p:cNvSpPr txBox="1"/>
          <p:nvPr/>
        </p:nvSpPr>
        <p:spPr>
          <a:xfrm>
            <a:off x="445883" y="304221"/>
            <a:ext cx="610656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800" b="1" u="sng" dirty="0">
                <a:solidFill>
                  <a:srgbClr val="C00000"/>
                </a:solidFill>
                <a:latin typeface="Avenir Next LT Pro Light" panose="020B0304020202020204" pitchFamily="34" charset="0"/>
              </a:rPr>
              <a:t>Unsatisfactory conditions</a:t>
            </a:r>
            <a:endParaRPr lang="en-GB" b="1" dirty="0">
              <a:solidFill>
                <a:srgbClr val="C00000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701CB88-91E1-E36B-850A-F6CB3D9A4441}"/>
              </a:ext>
            </a:extLst>
          </p:cNvPr>
          <p:cNvSpPr txBox="1"/>
          <p:nvPr/>
        </p:nvSpPr>
        <p:spPr>
          <a:xfrm>
            <a:off x="2550059" y="983023"/>
            <a:ext cx="7684136" cy="52629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600" b="1" dirty="0">
                <a:solidFill>
                  <a:srgbClr val="C00000"/>
                </a:solidFill>
                <a:latin typeface="Avenir Next LT Pro" panose="020B0504020202020204" pitchFamily="34" charset="0"/>
              </a:rPr>
              <a:t>The major problems that make your internship “Unsatisfactory” are; </a:t>
            </a:r>
            <a:endParaRPr lang="tr-TR" sz="1600" b="1" dirty="0">
              <a:solidFill>
                <a:srgbClr val="C00000"/>
              </a:solidFill>
              <a:latin typeface="Avenir Next LT Pro" panose="020B0504020202020204" pitchFamily="34" charset="0"/>
            </a:endParaRPr>
          </a:p>
          <a:p>
            <a:endParaRPr lang="tr-TR" sz="1600" dirty="0">
              <a:solidFill>
                <a:srgbClr val="C00000"/>
              </a:solidFill>
              <a:latin typeface="Avenir Next LT Pro" panose="020B0504020202020204" pitchFamily="34" charset="0"/>
            </a:endParaRPr>
          </a:p>
          <a:p>
            <a:r>
              <a:rPr lang="en-US" sz="1600" b="1" u="none" strike="noStrike" baseline="0" dirty="0">
                <a:solidFill>
                  <a:srgbClr val="C00000"/>
                </a:solidFill>
                <a:latin typeface="Avenir Next LT Pro" panose="020B0504020202020204" pitchFamily="34" charset="0"/>
              </a:rPr>
              <a:t>-Cheating / Plagiarism: </a:t>
            </a:r>
            <a:r>
              <a:rPr lang="en-US" sz="1600" b="0" u="none" strike="noStrike" baseline="0" dirty="0">
                <a:solidFill>
                  <a:srgbClr val="C00000"/>
                </a:solidFill>
                <a:latin typeface="Avenir Next LT Pro" panose="020B0504020202020204" pitchFamily="34" charset="0"/>
              </a:rPr>
              <a:t>If the visual or written content is same or similar, if the written content is “paraphrased”. </a:t>
            </a:r>
            <a:endParaRPr lang="tr-TR" sz="1600" b="0" u="none" strike="noStrike" baseline="0" dirty="0">
              <a:solidFill>
                <a:srgbClr val="C00000"/>
              </a:solidFill>
              <a:latin typeface="Avenir Next LT Pro" panose="020B0504020202020204" pitchFamily="34" charset="0"/>
            </a:endParaRPr>
          </a:p>
          <a:p>
            <a:endParaRPr lang="en-US" sz="1600" b="0" u="none" strike="noStrike" baseline="0" dirty="0">
              <a:solidFill>
                <a:srgbClr val="C00000"/>
              </a:solidFill>
              <a:latin typeface="Avenir Next LT Pro" panose="020B0504020202020204" pitchFamily="34" charset="0"/>
            </a:endParaRPr>
          </a:p>
          <a:p>
            <a:r>
              <a:rPr lang="en-GB" sz="1600" dirty="0">
                <a:solidFill>
                  <a:srgbClr val="C00000"/>
                </a:solidFill>
                <a:latin typeface="Avenir Next LT Pro" panose="020B0504020202020204" pitchFamily="34" charset="0"/>
              </a:rPr>
              <a:t>-</a:t>
            </a:r>
            <a:r>
              <a:rPr lang="tr-TR" sz="1600" dirty="0" err="1">
                <a:solidFill>
                  <a:srgbClr val="C00000"/>
                </a:solidFill>
                <a:latin typeface="Avenir Next LT Pro" panose="020B0504020202020204" pitchFamily="34" charset="0"/>
              </a:rPr>
              <a:t>Missing</a:t>
            </a:r>
            <a:r>
              <a:rPr lang="tr-TR" sz="1600" dirty="0">
                <a:solidFill>
                  <a:srgbClr val="C00000"/>
                </a:solidFill>
                <a:latin typeface="Avenir Next LT Pro" panose="020B0504020202020204" pitchFamily="34" charset="0"/>
              </a:rPr>
              <a:t> Form of </a:t>
            </a:r>
            <a:r>
              <a:rPr lang="tr-TR" sz="1600" dirty="0" err="1">
                <a:solidFill>
                  <a:srgbClr val="C00000"/>
                </a:solidFill>
                <a:latin typeface="Avenir Next LT Pro" panose="020B0504020202020204" pitchFamily="34" charset="0"/>
              </a:rPr>
              <a:t>Authenticity</a:t>
            </a:r>
            <a:r>
              <a:rPr lang="tr-TR" sz="1600" dirty="0">
                <a:solidFill>
                  <a:srgbClr val="C00000"/>
                </a:solidFill>
                <a:latin typeface="Avenir Next LT Pro" panose="020B0504020202020204" pitchFamily="34" charset="0"/>
              </a:rPr>
              <a:t> </a:t>
            </a:r>
            <a:r>
              <a:rPr lang="tr-TR" sz="1600" b="1" dirty="0" err="1">
                <a:solidFill>
                  <a:srgbClr val="C00000"/>
                </a:solidFill>
                <a:latin typeface="Avenir Next LT Pro" panose="020B0504020202020204" pitchFamily="34" charset="0"/>
              </a:rPr>
              <a:t>or</a:t>
            </a:r>
            <a:r>
              <a:rPr lang="tr-TR" sz="1600" dirty="0">
                <a:solidFill>
                  <a:srgbClr val="C00000"/>
                </a:solidFill>
                <a:latin typeface="Avenir Next LT Pro" panose="020B0504020202020204" pitchFamily="34" charset="0"/>
              </a:rPr>
              <a:t> </a:t>
            </a:r>
            <a:r>
              <a:rPr lang="tr-TR" sz="1600" dirty="0" err="1">
                <a:solidFill>
                  <a:srgbClr val="C00000"/>
                </a:solidFill>
                <a:latin typeface="Avenir Next LT Pro" panose="020B0504020202020204" pitchFamily="34" charset="0"/>
              </a:rPr>
              <a:t>no</a:t>
            </a:r>
            <a:r>
              <a:rPr lang="tr-TR" sz="1600" dirty="0">
                <a:solidFill>
                  <a:srgbClr val="C00000"/>
                </a:solidFill>
                <a:latin typeface="Avenir Next LT Pro" panose="020B0504020202020204" pitchFamily="34" charset="0"/>
              </a:rPr>
              <a:t> </a:t>
            </a:r>
            <a:r>
              <a:rPr lang="tr-TR" sz="1600" dirty="0" err="1">
                <a:solidFill>
                  <a:srgbClr val="C00000"/>
                </a:solidFill>
                <a:latin typeface="Avenir Next LT Pro" panose="020B0504020202020204" pitchFamily="34" charset="0"/>
              </a:rPr>
              <a:t>stamp</a:t>
            </a:r>
            <a:r>
              <a:rPr lang="tr-TR" sz="1600" dirty="0">
                <a:solidFill>
                  <a:srgbClr val="C00000"/>
                </a:solidFill>
                <a:latin typeface="Avenir Next LT Pro" panose="020B0504020202020204" pitchFamily="34" charset="0"/>
              </a:rPr>
              <a:t> /</a:t>
            </a:r>
            <a:r>
              <a:rPr lang="tr-TR" sz="1600" dirty="0" err="1">
                <a:solidFill>
                  <a:srgbClr val="C00000"/>
                </a:solidFill>
                <a:latin typeface="Avenir Next LT Pro" panose="020B0504020202020204" pitchFamily="34" charset="0"/>
              </a:rPr>
              <a:t>signature</a:t>
            </a:r>
            <a:r>
              <a:rPr lang="tr-TR" sz="1600" dirty="0">
                <a:solidFill>
                  <a:srgbClr val="C00000"/>
                </a:solidFill>
                <a:latin typeface="Avenir Next LT Pro" panose="020B0504020202020204" pitchFamily="34" charset="0"/>
              </a:rPr>
              <a:t> on </a:t>
            </a:r>
            <a:r>
              <a:rPr lang="tr-TR" sz="1600" dirty="0" err="1">
                <a:solidFill>
                  <a:srgbClr val="C00000"/>
                </a:solidFill>
                <a:latin typeface="Avenir Next LT Pro" panose="020B0504020202020204" pitchFamily="34" charset="0"/>
              </a:rPr>
              <a:t>the</a:t>
            </a:r>
            <a:r>
              <a:rPr lang="tr-TR" sz="1600" dirty="0">
                <a:solidFill>
                  <a:srgbClr val="C00000"/>
                </a:solidFill>
                <a:latin typeface="Avenir Next LT Pro" panose="020B0504020202020204" pitchFamily="34" charset="0"/>
              </a:rPr>
              <a:t> pdf </a:t>
            </a:r>
            <a:r>
              <a:rPr lang="tr-TR" sz="1600" dirty="0" err="1">
                <a:solidFill>
                  <a:srgbClr val="C00000"/>
                </a:solidFill>
                <a:latin typeface="Avenir Next LT Pro" panose="020B0504020202020204" pitchFamily="34" charset="0"/>
              </a:rPr>
              <a:t>the</a:t>
            </a:r>
            <a:r>
              <a:rPr lang="tr-TR" sz="1600" dirty="0">
                <a:solidFill>
                  <a:srgbClr val="C00000"/>
                </a:solidFill>
                <a:latin typeface="Avenir Next LT Pro" panose="020B0504020202020204" pitchFamily="34" charset="0"/>
              </a:rPr>
              <a:t> </a:t>
            </a:r>
            <a:r>
              <a:rPr lang="tr-TR" sz="1600" dirty="0" err="1">
                <a:solidFill>
                  <a:srgbClr val="C00000"/>
                </a:solidFill>
                <a:latin typeface="Avenir Next LT Pro" panose="020B0504020202020204" pitchFamily="34" charset="0"/>
              </a:rPr>
              <a:t>scan</a:t>
            </a:r>
            <a:r>
              <a:rPr lang="tr-TR" sz="1600" dirty="0">
                <a:solidFill>
                  <a:srgbClr val="C00000"/>
                </a:solidFill>
                <a:latin typeface="Avenir Next LT Pro" panose="020B0504020202020204" pitchFamily="34" charset="0"/>
              </a:rPr>
              <a:t> of </a:t>
            </a:r>
            <a:r>
              <a:rPr lang="tr-TR" sz="1600" dirty="0" err="1">
                <a:solidFill>
                  <a:srgbClr val="C00000"/>
                </a:solidFill>
                <a:latin typeface="Avenir Next LT Pro" panose="020B0504020202020204" pitchFamily="34" charset="0"/>
              </a:rPr>
              <a:t>the</a:t>
            </a:r>
            <a:r>
              <a:rPr lang="tr-TR" sz="1600" dirty="0">
                <a:solidFill>
                  <a:srgbClr val="C00000"/>
                </a:solidFill>
                <a:latin typeface="Avenir Next LT Pro" panose="020B0504020202020204" pitchFamily="34" charset="0"/>
              </a:rPr>
              <a:t> file</a:t>
            </a:r>
            <a:endParaRPr lang="tr-TR" sz="1600" b="0" u="none" baseline="0" dirty="0">
              <a:solidFill>
                <a:srgbClr val="C00000"/>
              </a:solidFill>
              <a:latin typeface="Avenir Next LT Pro" panose="020B0504020202020204" pitchFamily="34" charset="0"/>
            </a:endParaRPr>
          </a:p>
          <a:p>
            <a:endParaRPr lang="en-US" sz="1600" b="0" u="none" strike="noStrike" baseline="0" dirty="0">
              <a:solidFill>
                <a:srgbClr val="C00000"/>
              </a:solidFill>
              <a:latin typeface="Avenir Next LT Pro" panose="020B0504020202020204" pitchFamily="34" charset="0"/>
            </a:endParaRPr>
          </a:p>
          <a:p>
            <a:r>
              <a:rPr lang="en-US" sz="1600" b="0" u="none" strike="noStrike" baseline="0" dirty="0">
                <a:solidFill>
                  <a:srgbClr val="C00000"/>
                </a:solidFill>
                <a:latin typeface="Avenir Next LT Pro" panose="020B0504020202020204" pitchFamily="34" charset="0"/>
              </a:rPr>
              <a:t>-Missing “Student Evaluation </a:t>
            </a:r>
            <a:r>
              <a:rPr lang="en-US" sz="1600" b="0" u="none" strike="noStrike" baseline="0">
                <a:solidFill>
                  <a:srgbClr val="C00000"/>
                </a:solidFill>
                <a:latin typeface="Avenir Next LT Pro" panose="020B0504020202020204" pitchFamily="34" charset="0"/>
              </a:rPr>
              <a:t>Form”</a:t>
            </a:r>
          </a:p>
          <a:p>
            <a:endParaRPr lang="en-US" sz="1600" b="0" u="none" strike="noStrike" baseline="0" dirty="0">
              <a:solidFill>
                <a:srgbClr val="C00000"/>
              </a:solidFill>
              <a:latin typeface="Avenir Next LT Pro" panose="020B0504020202020204" pitchFamily="34" charset="0"/>
            </a:endParaRPr>
          </a:p>
          <a:p>
            <a:r>
              <a:rPr lang="en-US" sz="1600" b="0" u="none" strike="noStrike" baseline="0" dirty="0">
                <a:solidFill>
                  <a:srgbClr val="C00000"/>
                </a:solidFill>
              </a:rPr>
              <a:t>-Lack of information</a:t>
            </a:r>
            <a:endParaRPr lang="tr-TR" sz="1600" b="0" u="none" strike="noStrike" baseline="0" dirty="0">
              <a:solidFill>
                <a:srgbClr val="C00000"/>
              </a:solidFill>
            </a:endParaRPr>
          </a:p>
          <a:p>
            <a:endParaRPr lang="en-US" sz="1600" b="0" u="none" strike="noStrike" baseline="0" dirty="0">
              <a:solidFill>
                <a:srgbClr val="C00000"/>
              </a:solidFill>
            </a:endParaRPr>
          </a:p>
          <a:p>
            <a:r>
              <a:rPr lang="en-US" sz="1600" b="0" u="none" strike="noStrike" baseline="0" dirty="0">
                <a:solidFill>
                  <a:srgbClr val="C00000"/>
                </a:solidFill>
                <a:latin typeface="Avenir Next LT Pro" panose="020B0504020202020204" pitchFamily="34" charset="0"/>
              </a:rPr>
              <a:t>-Inconsistency between written content and visual content</a:t>
            </a:r>
            <a:endParaRPr lang="tr-TR" sz="1600" b="0" u="none" strike="noStrike" baseline="0" dirty="0">
              <a:solidFill>
                <a:srgbClr val="C00000"/>
              </a:solidFill>
              <a:latin typeface="Avenir Next LT Pro" panose="020B0504020202020204" pitchFamily="34" charset="0"/>
            </a:endParaRPr>
          </a:p>
          <a:p>
            <a:endParaRPr lang="tr-TR" sz="1600" b="0" u="none" strike="noStrike" baseline="0" dirty="0">
              <a:solidFill>
                <a:srgbClr val="C00000"/>
              </a:solidFill>
              <a:latin typeface="Avenir Next LT Pro" panose="020B0504020202020204" pitchFamily="34" charset="0"/>
            </a:endParaRPr>
          </a:p>
          <a:p>
            <a:r>
              <a:rPr lang="tr-TR" sz="1600" dirty="0">
                <a:solidFill>
                  <a:srgbClr val="C00000"/>
                </a:solidFill>
                <a:latin typeface="Avenir Next LT Pro" panose="020B0504020202020204" pitchFamily="34" charset="0"/>
              </a:rPr>
              <a:t>-</a:t>
            </a:r>
            <a:r>
              <a:rPr lang="en-US" sz="1600" dirty="0">
                <a:solidFill>
                  <a:srgbClr val="C00000"/>
                </a:solidFill>
                <a:latin typeface="Avenir Next LT Pro" panose="020B0504020202020204" pitchFamily="34" charset="0"/>
              </a:rPr>
              <a:t>Internships less than 30 work days.</a:t>
            </a:r>
            <a:endParaRPr lang="tr-TR" sz="1600" dirty="0">
              <a:solidFill>
                <a:srgbClr val="C00000"/>
              </a:solidFill>
              <a:latin typeface="Avenir Next LT Pro" panose="020B0504020202020204" pitchFamily="34" charset="0"/>
            </a:endParaRPr>
          </a:p>
          <a:p>
            <a:endParaRPr lang="en-US" sz="1600" dirty="0">
              <a:solidFill>
                <a:srgbClr val="C00000"/>
              </a:solidFill>
              <a:latin typeface="Avenir Next LT Pro" panose="020B0504020202020204" pitchFamily="34" charset="0"/>
            </a:endParaRPr>
          </a:p>
          <a:p>
            <a:r>
              <a:rPr lang="en-US" sz="1600" dirty="0">
                <a:solidFill>
                  <a:srgbClr val="C00000"/>
                </a:solidFill>
                <a:latin typeface="Avenir Next LT Pro" panose="020B0504020202020204" pitchFamily="34" charset="0"/>
              </a:rPr>
              <a:t>-Missing or too short conclusion part.</a:t>
            </a:r>
            <a:endParaRPr lang="tr-TR" sz="1600" dirty="0">
              <a:solidFill>
                <a:srgbClr val="C00000"/>
              </a:solidFill>
              <a:latin typeface="Avenir Next LT Pro" panose="020B0504020202020204" pitchFamily="34" charset="0"/>
            </a:endParaRPr>
          </a:p>
          <a:p>
            <a:endParaRPr lang="en-US" sz="1600" dirty="0">
              <a:solidFill>
                <a:srgbClr val="C00000"/>
              </a:solidFill>
              <a:latin typeface="Avenir Next LT Pro" panose="020B0504020202020204" pitchFamily="34" charset="0"/>
            </a:endParaRPr>
          </a:p>
          <a:p>
            <a:r>
              <a:rPr lang="en-US" sz="1600" dirty="0">
                <a:solidFill>
                  <a:srgbClr val="C00000"/>
                </a:solidFill>
                <a:latin typeface="Avenir Next LT Pro" panose="020B0504020202020204" pitchFamily="34" charset="0"/>
              </a:rPr>
              <a:t>-Missing information (Instruction Manuel should be taken into account), or folders arranged out of format.</a:t>
            </a:r>
          </a:p>
          <a:p>
            <a:endParaRPr lang="tr-TR" sz="1600" b="0" u="none" strike="noStrike" baseline="0" dirty="0">
              <a:solidFill>
                <a:srgbClr val="C00000"/>
              </a:solidFill>
              <a:latin typeface="Avenir Next LT Pro" panose="020B0504020202020204" pitchFamily="34" charset="0"/>
            </a:endParaRPr>
          </a:p>
        </p:txBody>
      </p:sp>
      <p:sp>
        <p:nvSpPr>
          <p:cNvPr id="3" name="Metin kutusu 3">
            <a:extLst>
              <a:ext uri="{FF2B5EF4-FFF2-40B4-BE49-F238E27FC236}">
                <a16:creationId xmlns:a16="http://schemas.microsoft.com/office/drawing/2014/main" id="{FDD89527-6153-C7D2-BBA4-3409EE75A2C8}"/>
              </a:ext>
            </a:extLst>
          </p:cNvPr>
          <p:cNvSpPr txBox="1"/>
          <p:nvPr/>
        </p:nvSpPr>
        <p:spPr>
          <a:xfrm>
            <a:off x="667112" y="488887"/>
            <a:ext cx="1882947" cy="53860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34400" dirty="0">
                <a:solidFill>
                  <a:schemeClr val="bg1">
                    <a:lumMod val="85000"/>
                  </a:schemeClr>
                </a:solidFill>
              </a:rPr>
              <a:t>!</a:t>
            </a:r>
            <a:endParaRPr lang="en-US" sz="34400" dirty="0">
              <a:solidFill>
                <a:schemeClr val="bg1">
                  <a:lumMod val="8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41981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A233792-2068-E87D-83CF-E0508CF47E6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9C2B49B0-8733-0E0C-2D81-E6A89314B2DD}"/>
              </a:ext>
            </a:extLst>
          </p:cNvPr>
          <p:cNvSpPr/>
          <p:nvPr/>
        </p:nvSpPr>
        <p:spPr>
          <a:xfrm>
            <a:off x="0" y="6581869"/>
            <a:ext cx="12192000" cy="276131"/>
          </a:xfrm>
          <a:prstGeom prst="rect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FE6C33C-8917-3B01-8393-33351DC078C5}"/>
              </a:ext>
            </a:extLst>
          </p:cNvPr>
          <p:cNvSpPr txBox="1"/>
          <p:nvPr/>
        </p:nvSpPr>
        <p:spPr>
          <a:xfrm>
            <a:off x="0" y="6581869"/>
            <a:ext cx="12192000" cy="2923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300" b="1" dirty="0">
                <a:solidFill>
                  <a:schemeClr val="bg1"/>
                </a:solidFill>
                <a:latin typeface="Avenir Next LT Pro Light" panose="020B0304020202020204" pitchFamily="34" charset="0"/>
              </a:rPr>
              <a:t> Çankaya University – Dept. of Architecture                                     ARCH 100-200-300 Internships   / Spring 25-26                                                                                  10/10</a:t>
            </a:r>
            <a:endParaRPr lang="en-GB" sz="1300" dirty="0">
              <a:solidFill>
                <a:schemeClr val="bg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EDDE64F-E4E1-4210-B8A9-18EE5CAE00E2}"/>
              </a:ext>
            </a:extLst>
          </p:cNvPr>
          <p:cNvSpPr txBox="1"/>
          <p:nvPr/>
        </p:nvSpPr>
        <p:spPr>
          <a:xfrm>
            <a:off x="445883" y="304221"/>
            <a:ext cx="610656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800" b="1" u="sng" dirty="0">
                <a:latin typeface="Avenir Next LT Pro Light" panose="020B0304020202020204" pitchFamily="34" charset="0"/>
              </a:rPr>
              <a:t>Important Dates - Application Period</a:t>
            </a:r>
            <a:endParaRPr lang="en-GB" b="1" dirty="0"/>
          </a:p>
        </p:txBody>
      </p:sp>
      <p:sp>
        <p:nvSpPr>
          <p:cNvPr id="3" name="Metin kutusu 2">
            <a:extLst>
              <a:ext uri="{FF2B5EF4-FFF2-40B4-BE49-F238E27FC236}">
                <a16:creationId xmlns:a16="http://schemas.microsoft.com/office/drawing/2014/main" id="{E962DBF9-706F-93B4-FCEA-6963358135BD}"/>
              </a:ext>
            </a:extLst>
          </p:cNvPr>
          <p:cNvSpPr txBox="1"/>
          <p:nvPr/>
        </p:nvSpPr>
        <p:spPr>
          <a:xfrm>
            <a:off x="0" y="2122665"/>
            <a:ext cx="121920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72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Questions</a:t>
            </a:r>
            <a:r>
              <a:rPr lang="tr-TR" sz="72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&amp; </a:t>
            </a:r>
            <a:r>
              <a:rPr lang="tr-TR" sz="72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Answers</a:t>
            </a:r>
            <a:endParaRPr lang="en-GB" sz="72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algn="ctr"/>
            <a:endParaRPr lang="en-US" sz="72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E8ADA0F3-0C46-A6B5-B5B7-63C1A9B3B55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08119" y="3411557"/>
            <a:ext cx="3775761" cy="19547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876591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18BC5D5-E6BA-EDA5-D26C-045E90556F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23CFB67-7842-67E1-4F14-76F6DA5A4D15}"/>
              </a:ext>
            </a:extLst>
          </p:cNvPr>
          <p:cNvSpPr/>
          <p:nvPr/>
        </p:nvSpPr>
        <p:spPr>
          <a:xfrm>
            <a:off x="0" y="6581869"/>
            <a:ext cx="12192000" cy="276131"/>
          </a:xfrm>
          <a:prstGeom prst="rect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2630908-298C-6364-0B47-615FD127C48A}"/>
              </a:ext>
            </a:extLst>
          </p:cNvPr>
          <p:cNvSpPr txBox="1"/>
          <p:nvPr/>
        </p:nvSpPr>
        <p:spPr>
          <a:xfrm>
            <a:off x="0" y="6581869"/>
            <a:ext cx="12192000" cy="2923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300" b="1" dirty="0">
                <a:solidFill>
                  <a:schemeClr val="bg1"/>
                </a:solidFill>
                <a:latin typeface="Avenir Next LT Pro Light" panose="020B0304020202020204" pitchFamily="34" charset="0"/>
              </a:rPr>
              <a:t> Çankaya University – Dept. of Architecture                                     ARCH 100-200-300 Internships   / Spring 25-26                                                                                    1/10</a:t>
            </a:r>
            <a:endParaRPr lang="en-GB" sz="1300" dirty="0">
              <a:solidFill>
                <a:schemeClr val="bg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C600DBF-B01D-4BBE-249A-E627E4765467}"/>
              </a:ext>
            </a:extLst>
          </p:cNvPr>
          <p:cNvSpPr txBox="1"/>
          <p:nvPr/>
        </p:nvSpPr>
        <p:spPr>
          <a:xfrm>
            <a:off x="132588" y="78362"/>
            <a:ext cx="610656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800" b="1" u="sng" dirty="0">
                <a:latin typeface="Avenir Next LT Pro Light" panose="020B0304020202020204" pitchFamily="34" charset="0"/>
              </a:rPr>
              <a:t>Important Dates - Application Period</a:t>
            </a:r>
            <a:endParaRPr lang="en-GB" b="1" dirty="0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E78D0493-5A62-3A27-B375-2A95E7C77054}"/>
              </a:ext>
            </a:extLst>
          </p:cNvPr>
          <p:cNvGrpSpPr/>
          <p:nvPr/>
        </p:nvGrpSpPr>
        <p:grpSpPr>
          <a:xfrm>
            <a:off x="14889" y="521561"/>
            <a:ext cx="12192000" cy="4612640"/>
            <a:chOff x="0" y="1051695"/>
            <a:chExt cx="12192000" cy="4612640"/>
          </a:xfrm>
        </p:grpSpPr>
        <p:pic>
          <p:nvPicPr>
            <p:cNvPr id="15" name="Picture 14" descr="A calendar with blue and white numbers&#10;&#10;AI-generated content may be incorrect.">
              <a:extLst>
                <a:ext uri="{FF2B5EF4-FFF2-40B4-BE49-F238E27FC236}">
                  <a16:creationId xmlns:a16="http://schemas.microsoft.com/office/drawing/2014/main" id="{E9A575FF-0791-A0CE-E270-60983E677592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duotone>
                <a:schemeClr val="accent2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1540"/>
            <a:stretch>
              <a:fillRect/>
            </a:stretch>
          </p:blipFill>
          <p:spPr>
            <a:xfrm>
              <a:off x="5767851" y="1051695"/>
              <a:ext cx="6424149" cy="4612640"/>
            </a:xfrm>
            <a:prstGeom prst="rect">
              <a:avLst/>
            </a:prstGeom>
          </p:spPr>
        </p:pic>
        <p:pic>
          <p:nvPicPr>
            <p:cNvPr id="13" name="Picture 12" descr="A calendar with blue and white numbers&#10;&#10;AI-generated content may be incorrect.">
              <a:extLst>
                <a:ext uri="{FF2B5EF4-FFF2-40B4-BE49-F238E27FC236}">
                  <a16:creationId xmlns:a16="http://schemas.microsoft.com/office/drawing/2014/main" id="{555A6BB9-4BAE-3927-2E5B-E22E889154A2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duotone>
                <a:schemeClr val="accent2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786" t="6243" r="2577" b="6677"/>
            <a:stretch>
              <a:fillRect/>
            </a:stretch>
          </p:blipFill>
          <p:spPr>
            <a:xfrm>
              <a:off x="0" y="1361440"/>
              <a:ext cx="5984240" cy="4003040"/>
            </a:xfrm>
            <a:prstGeom prst="rect">
              <a:avLst/>
            </a:prstGeom>
          </p:spPr>
        </p:pic>
        <p:sp>
          <p:nvSpPr>
            <p:cNvPr id="3" name="Oval 2">
              <a:extLst>
                <a:ext uri="{FF2B5EF4-FFF2-40B4-BE49-F238E27FC236}">
                  <a16:creationId xmlns:a16="http://schemas.microsoft.com/office/drawing/2014/main" id="{F4BA0809-A5C9-C10D-DFD4-D5DF3F5B3733}"/>
                </a:ext>
              </a:extLst>
            </p:cNvPr>
            <p:cNvSpPr/>
            <p:nvPr/>
          </p:nvSpPr>
          <p:spPr>
            <a:xfrm>
              <a:off x="6833457" y="3986872"/>
              <a:ext cx="262550" cy="253497"/>
            </a:xfrm>
            <a:prstGeom prst="ellipse">
              <a:avLst/>
            </a:prstGeom>
            <a:solidFill>
              <a:srgbClr val="E97132">
                <a:alpha val="34902"/>
              </a:srgbClr>
            </a:solidFill>
          </p:spPr>
          <p:style>
            <a:lnRef idx="2">
              <a:schemeClr val="accent2">
                <a:shade val="15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6A212DF8-2685-0488-550A-C9DB180D4519}"/>
                </a:ext>
              </a:extLst>
            </p:cNvPr>
            <p:cNvSpPr txBox="1"/>
            <p:nvPr/>
          </p:nvSpPr>
          <p:spPr>
            <a:xfrm>
              <a:off x="4446104" y="3622232"/>
              <a:ext cx="1204109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000" b="1" dirty="0">
                  <a:latin typeface="Avenir Next LT Pro" panose="020B0504020202020204" pitchFamily="34" charset="0"/>
                </a:rPr>
                <a:t>Last day </a:t>
              </a:r>
              <a:r>
                <a:rPr lang="en-GB" sz="1000" dirty="0">
                  <a:latin typeface="Avenir Next LT Pro" panose="020B0504020202020204" pitchFamily="34" charset="0"/>
                </a:rPr>
                <a:t>for submission of summer internships</a:t>
              </a:r>
            </a:p>
          </p:txBody>
        </p:sp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E0763B7E-4325-EF28-611D-DE8F8C239966}"/>
                </a:ext>
              </a:extLst>
            </p:cNvPr>
            <p:cNvSpPr txBox="1"/>
            <p:nvPr/>
          </p:nvSpPr>
          <p:spPr>
            <a:xfrm>
              <a:off x="7037102" y="4053119"/>
              <a:ext cx="1204109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000" b="1" dirty="0">
                  <a:latin typeface="Avenir Next LT Pro" panose="020B0504020202020204" pitchFamily="34" charset="0"/>
                </a:rPr>
                <a:t>Earliest day </a:t>
              </a:r>
            </a:p>
            <a:p>
              <a:r>
                <a:rPr lang="en-GB" sz="1000" dirty="0">
                  <a:latin typeface="Avenir Next LT Pro" panose="020B0504020202020204" pitchFamily="34" charset="0"/>
                </a:rPr>
                <a:t>Start your internship</a:t>
              </a:r>
            </a:p>
          </p:txBody>
        </p:sp>
        <p:sp>
          <p:nvSpPr>
            <p:cNvPr id="8" name="Multiplication Sign 7">
              <a:extLst>
                <a:ext uri="{FF2B5EF4-FFF2-40B4-BE49-F238E27FC236}">
                  <a16:creationId xmlns:a16="http://schemas.microsoft.com/office/drawing/2014/main" id="{95EB6FC9-723F-241A-912B-210976FB157A}"/>
                </a:ext>
              </a:extLst>
            </p:cNvPr>
            <p:cNvSpPr/>
            <p:nvPr/>
          </p:nvSpPr>
          <p:spPr>
            <a:xfrm>
              <a:off x="4187828" y="3848806"/>
              <a:ext cx="325927" cy="276131"/>
            </a:xfrm>
            <a:prstGeom prst="mathMultiply">
              <a:avLst/>
            </a:prstGeom>
          </p:spPr>
          <p:style>
            <a:lnRef idx="2">
              <a:schemeClr val="accent2">
                <a:shade val="15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11" name="Multiplication Sign 10">
            <a:extLst>
              <a:ext uri="{FF2B5EF4-FFF2-40B4-BE49-F238E27FC236}">
                <a16:creationId xmlns:a16="http://schemas.microsoft.com/office/drawing/2014/main" id="{2C667F84-2CF0-FDD8-FE13-795B6E76B981}"/>
              </a:ext>
            </a:extLst>
          </p:cNvPr>
          <p:cNvSpPr/>
          <p:nvPr/>
        </p:nvSpPr>
        <p:spPr>
          <a:xfrm>
            <a:off x="-15591" y="6231871"/>
            <a:ext cx="325927" cy="276131"/>
          </a:xfrm>
          <a:prstGeom prst="mathMultiply">
            <a:avLst/>
          </a:prstGeom>
          <a:solidFill>
            <a:schemeClr val="accent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16B4CC79-8C24-2F36-5587-5017F16F9FE3}"/>
              </a:ext>
            </a:extLst>
          </p:cNvPr>
          <p:cNvSpPr txBox="1"/>
          <p:nvPr/>
        </p:nvSpPr>
        <p:spPr>
          <a:xfrm>
            <a:off x="3235867" y="549149"/>
            <a:ext cx="572026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b="1" dirty="0">
                <a:latin typeface="Avenir Next LT Pro" panose="020B0504020202020204" pitchFamily="34" charset="0"/>
              </a:rPr>
              <a:t>Submission of summer internships files will be announced 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87D7E3D7-D85A-AAA1-9D41-32D3BCC886D7}"/>
              </a:ext>
            </a:extLst>
          </p:cNvPr>
          <p:cNvSpPr txBox="1"/>
          <p:nvPr/>
        </p:nvSpPr>
        <p:spPr>
          <a:xfrm>
            <a:off x="223520" y="5623307"/>
            <a:ext cx="641714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22 May 2026 – Last Day for submission of summer internships</a:t>
            </a:r>
          </a:p>
          <a:p>
            <a:r>
              <a:rPr lang="en-US" dirty="0"/>
              <a:t>22 June 2026 – Earliest day to start your internship </a:t>
            </a:r>
          </a:p>
          <a:p>
            <a:r>
              <a:rPr lang="en-US" dirty="0"/>
              <a:t>12 September 2026 – Last day of your internship </a:t>
            </a:r>
          </a:p>
        </p:txBody>
      </p:sp>
      <p:sp>
        <p:nvSpPr>
          <p:cNvPr id="18" name="Multiplication Sign 17">
            <a:extLst>
              <a:ext uri="{FF2B5EF4-FFF2-40B4-BE49-F238E27FC236}">
                <a16:creationId xmlns:a16="http://schemas.microsoft.com/office/drawing/2014/main" id="{068E8AB5-1BAD-8FAE-4B35-329252943FFF}"/>
              </a:ext>
            </a:extLst>
          </p:cNvPr>
          <p:cNvSpPr/>
          <p:nvPr/>
        </p:nvSpPr>
        <p:spPr>
          <a:xfrm>
            <a:off x="0" y="5667596"/>
            <a:ext cx="325927" cy="276131"/>
          </a:xfrm>
          <a:prstGeom prst="mathMultiply">
            <a:avLst/>
          </a:prstGeom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C8C89413-6327-5A3E-421B-BEBEEFD7DF23}"/>
              </a:ext>
            </a:extLst>
          </p:cNvPr>
          <p:cNvSpPr/>
          <p:nvPr/>
        </p:nvSpPr>
        <p:spPr>
          <a:xfrm>
            <a:off x="1313" y="5958223"/>
            <a:ext cx="262550" cy="253497"/>
          </a:xfrm>
          <a:prstGeom prst="ellipse">
            <a:avLst/>
          </a:prstGeom>
          <a:solidFill>
            <a:srgbClr val="E97132">
              <a:alpha val="34902"/>
            </a:srgbClr>
          </a:solidFill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22" name="Picture 21" descr="A calendar with blue and white numbers&#10;&#10;AI-generated content may be incorrect.">
            <a:extLst>
              <a:ext uri="{FF2B5EF4-FFF2-40B4-BE49-F238E27FC236}">
                <a16:creationId xmlns:a16="http://schemas.microsoft.com/office/drawing/2014/main" id="{E4C6E837-0ECE-BE55-4F32-45F266B2440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73738" y="3907327"/>
            <a:ext cx="2978065" cy="2586242"/>
          </a:xfrm>
          <a:prstGeom prst="rect">
            <a:avLst/>
          </a:prstGeom>
        </p:spPr>
      </p:pic>
      <p:sp>
        <p:nvSpPr>
          <p:cNvPr id="20" name="Multiplication Sign 19">
            <a:extLst>
              <a:ext uri="{FF2B5EF4-FFF2-40B4-BE49-F238E27FC236}">
                <a16:creationId xmlns:a16="http://schemas.microsoft.com/office/drawing/2014/main" id="{C4E0C1C2-C460-3DCF-35BD-3CC987FA27BE}"/>
              </a:ext>
            </a:extLst>
          </p:cNvPr>
          <p:cNvSpPr/>
          <p:nvPr/>
        </p:nvSpPr>
        <p:spPr>
          <a:xfrm>
            <a:off x="10843431" y="4902220"/>
            <a:ext cx="325927" cy="276131"/>
          </a:xfrm>
          <a:prstGeom prst="mathMultiply">
            <a:avLst/>
          </a:prstGeom>
          <a:solidFill>
            <a:schemeClr val="accent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9E5AB96-C6C6-E2E2-89B4-1BD29E2D405F}"/>
              </a:ext>
            </a:extLst>
          </p:cNvPr>
          <p:cNvSpPr txBox="1"/>
          <p:nvPr/>
        </p:nvSpPr>
        <p:spPr>
          <a:xfrm>
            <a:off x="11065213" y="4824756"/>
            <a:ext cx="104094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b="1" dirty="0">
                <a:latin typeface="Avenir Next LT Pro" panose="020B0504020202020204" pitchFamily="34" charset="0"/>
              </a:rPr>
              <a:t>Last day </a:t>
            </a:r>
            <a:r>
              <a:rPr lang="en-GB" sz="1000" dirty="0">
                <a:latin typeface="Avenir Next LT Pro" panose="020B0504020202020204" pitchFamily="34" charset="0"/>
              </a:rPr>
              <a:t>of </a:t>
            </a:r>
          </a:p>
          <a:p>
            <a:r>
              <a:rPr lang="en-GB" sz="1000" dirty="0">
                <a:latin typeface="Avenir Next LT Pro" panose="020B0504020202020204" pitchFamily="34" charset="0"/>
              </a:rPr>
              <a:t>your </a:t>
            </a:r>
          </a:p>
          <a:p>
            <a:r>
              <a:rPr lang="en-GB" sz="1000" dirty="0">
                <a:latin typeface="Avenir Next LT Pro" panose="020B0504020202020204" pitchFamily="34" charset="0"/>
              </a:rPr>
              <a:t>internship </a:t>
            </a:r>
          </a:p>
        </p:txBody>
      </p:sp>
    </p:spTree>
    <p:extLst>
      <p:ext uri="{BB962C8B-B14F-4D97-AF65-F5344CB8AC3E}">
        <p14:creationId xmlns:p14="http://schemas.microsoft.com/office/powerpoint/2010/main" val="9237844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4B1992D-5DE3-65A4-3CB4-72DF6505CB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Arrow: Pentagon 7">
            <a:extLst>
              <a:ext uri="{FF2B5EF4-FFF2-40B4-BE49-F238E27FC236}">
                <a16:creationId xmlns:a16="http://schemas.microsoft.com/office/drawing/2014/main" id="{43A97CE7-6902-A162-5D18-4BD4C4455A85}"/>
              </a:ext>
            </a:extLst>
          </p:cNvPr>
          <p:cNvSpPr/>
          <p:nvPr/>
        </p:nvSpPr>
        <p:spPr>
          <a:xfrm>
            <a:off x="753702" y="754743"/>
            <a:ext cx="11341728" cy="5519308"/>
          </a:xfrm>
          <a:prstGeom prst="homePlate">
            <a:avLst>
              <a:gd name="adj" fmla="val 21030"/>
            </a:avLst>
          </a:prstGeom>
          <a:solidFill>
            <a:schemeClr val="tx2">
              <a:lumMod val="10000"/>
              <a:lumOff val="9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5C6044D8-3E4A-D87A-1498-1DC7B42E79A3}"/>
              </a:ext>
            </a:extLst>
          </p:cNvPr>
          <p:cNvSpPr/>
          <p:nvPr/>
        </p:nvSpPr>
        <p:spPr>
          <a:xfrm>
            <a:off x="0" y="6581869"/>
            <a:ext cx="12192000" cy="276131"/>
          </a:xfrm>
          <a:prstGeom prst="rect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C239ABB-8922-8F44-DBA6-51B2EA5DC411}"/>
              </a:ext>
            </a:extLst>
          </p:cNvPr>
          <p:cNvSpPr txBox="1"/>
          <p:nvPr/>
        </p:nvSpPr>
        <p:spPr>
          <a:xfrm>
            <a:off x="0" y="6581869"/>
            <a:ext cx="12192000" cy="2923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300" b="1" dirty="0">
                <a:solidFill>
                  <a:schemeClr val="bg1"/>
                </a:solidFill>
                <a:latin typeface="Avenir Next LT Pro Light" panose="020B0304020202020204" pitchFamily="34" charset="0"/>
              </a:rPr>
              <a:t> Çankaya University – Dept. of Architecture                                     ARCH 100-200-300 Internships   / Spring 25-26                                                                                    2/10</a:t>
            </a:r>
            <a:endParaRPr lang="en-GB" sz="1300" dirty="0">
              <a:solidFill>
                <a:schemeClr val="bg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4433FDF-B649-9641-A97A-6E252FC4EBB6}"/>
              </a:ext>
            </a:extLst>
          </p:cNvPr>
          <p:cNvSpPr txBox="1"/>
          <p:nvPr/>
        </p:nvSpPr>
        <p:spPr>
          <a:xfrm>
            <a:off x="445883" y="304221"/>
            <a:ext cx="610656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800" b="1" u="sng" dirty="0">
                <a:latin typeface="Avenir Next LT Pro Light" panose="020B0304020202020204" pitchFamily="34" charset="0"/>
              </a:rPr>
              <a:t>Before-During-After process</a:t>
            </a:r>
            <a:endParaRPr lang="en-GB" b="1" dirty="0"/>
          </a:p>
        </p:txBody>
      </p:sp>
      <p:sp>
        <p:nvSpPr>
          <p:cNvPr id="3" name="Callout: Left-Right Arrow 2">
            <a:extLst>
              <a:ext uri="{FF2B5EF4-FFF2-40B4-BE49-F238E27FC236}">
                <a16:creationId xmlns:a16="http://schemas.microsoft.com/office/drawing/2014/main" id="{FADB446E-51C5-D7DB-022F-EE6D628D1122}"/>
              </a:ext>
            </a:extLst>
          </p:cNvPr>
          <p:cNvSpPr/>
          <p:nvPr/>
        </p:nvSpPr>
        <p:spPr>
          <a:xfrm>
            <a:off x="4339627" y="1618183"/>
            <a:ext cx="3512745" cy="4001631"/>
          </a:xfrm>
          <a:prstGeom prst="leftRightArrowCallou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b="1" dirty="0">
                <a:latin typeface="Avenir Next LT Pro" panose="020B0504020202020204" pitchFamily="34" charset="0"/>
              </a:rPr>
              <a:t>INTERNSHIP</a:t>
            </a:r>
          </a:p>
          <a:p>
            <a:pPr algn="ctr"/>
            <a:endParaRPr lang="en-GB" b="1" dirty="0">
              <a:latin typeface="Avenir Next LT Pro" panose="020B0504020202020204" pitchFamily="34" charset="0"/>
            </a:endParaRPr>
          </a:p>
          <a:p>
            <a:pPr algn="ctr"/>
            <a:r>
              <a:rPr lang="en-GB" dirty="0">
                <a:latin typeface="Avenir Next LT Pro" panose="020B0504020202020204" pitchFamily="34" charset="0"/>
              </a:rPr>
              <a:t>-Record the process </a:t>
            </a:r>
          </a:p>
          <a:p>
            <a:pPr algn="ctr"/>
            <a:r>
              <a:rPr lang="en-GB" dirty="0">
                <a:latin typeface="Avenir Next LT Pro" panose="020B0504020202020204" pitchFamily="34" charset="0"/>
              </a:rPr>
              <a:t>-Key concerns</a:t>
            </a:r>
          </a:p>
        </p:txBody>
      </p:sp>
      <p:pic>
        <p:nvPicPr>
          <p:cNvPr id="7" name="Graphic 6" descr="Camera with solid fill">
            <a:extLst>
              <a:ext uri="{FF2B5EF4-FFF2-40B4-BE49-F238E27FC236}">
                <a16:creationId xmlns:a16="http://schemas.microsoft.com/office/drawing/2014/main" id="{0DAF1375-0986-3E8E-C772-A069B72B622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376250" y="4479669"/>
            <a:ext cx="454182" cy="454182"/>
          </a:xfrm>
          <a:prstGeom prst="rect">
            <a:avLst/>
          </a:prstGeom>
        </p:spPr>
      </p:pic>
      <p:pic>
        <p:nvPicPr>
          <p:cNvPr id="9" name="Graphic 8" descr="Blackboard outline">
            <a:extLst>
              <a:ext uri="{FF2B5EF4-FFF2-40B4-BE49-F238E27FC236}">
                <a16:creationId xmlns:a16="http://schemas.microsoft.com/office/drawing/2014/main" id="{7F22829B-9008-F2AB-C218-D644048F969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5935299" y="4398187"/>
            <a:ext cx="617146" cy="617146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00AEB918-A1C9-AF7F-A5BD-C86CCA148922}"/>
              </a:ext>
            </a:extLst>
          </p:cNvPr>
          <p:cNvSpPr txBox="1"/>
          <p:nvPr/>
        </p:nvSpPr>
        <p:spPr>
          <a:xfrm>
            <a:off x="1376127" y="787664"/>
            <a:ext cx="11576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b="1" dirty="0">
                <a:latin typeface="Avenir Next LT Pro" panose="020B0504020202020204" pitchFamily="34" charset="0"/>
              </a:rPr>
              <a:t>BEFORE</a:t>
            </a:r>
            <a:r>
              <a:rPr lang="en-GB" dirty="0">
                <a:latin typeface="Avenir Next LT Pro" panose="020B0504020202020204" pitchFamily="34" charset="0"/>
              </a:rPr>
              <a:t> 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4DF5AF77-0D86-EA57-D39D-A77BF9E23357}"/>
              </a:ext>
            </a:extLst>
          </p:cNvPr>
          <p:cNvSpPr txBox="1"/>
          <p:nvPr/>
        </p:nvSpPr>
        <p:spPr>
          <a:xfrm>
            <a:off x="9070063" y="787664"/>
            <a:ext cx="9124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b="1" dirty="0">
                <a:latin typeface="Avenir Next LT Pro" panose="020B0504020202020204" pitchFamily="34" charset="0"/>
              </a:rPr>
              <a:t>AFTER</a:t>
            </a:r>
            <a:endParaRPr lang="en-GB" dirty="0">
              <a:latin typeface="Avenir Next LT Pro" panose="020B0504020202020204" pitchFamily="34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C9A338BC-8DA8-C120-97FF-4BB895EE32A7}"/>
              </a:ext>
            </a:extLst>
          </p:cNvPr>
          <p:cNvSpPr txBox="1"/>
          <p:nvPr/>
        </p:nvSpPr>
        <p:spPr>
          <a:xfrm>
            <a:off x="753702" y="1238186"/>
            <a:ext cx="3652320" cy="53553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tr-TR" u="sng" dirty="0">
                <a:latin typeface="Avenir Next LT Pro" panose="020B0504020202020204" pitchFamily="34" charset="0"/>
              </a:rPr>
              <a:t>Online </a:t>
            </a:r>
            <a:r>
              <a:rPr lang="tr-TR" u="sng" dirty="0" err="1">
                <a:latin typeface="Avenir Next LT Pro" panose="020B0504020202020204" pitchFamily="34" charset="0"/>
              </a:rPr>
              <a:t>application</a:t>
            </a:r>
            <a:r>
              <a:rPr lang="en-GB" u="sng" dirty="0">
                <a:latin typeface="Avenir Next LT Pro" panose="020B0504020202020204" pitchFamily="34" charset="0"/>
              </a:rPr>
              <a:t>:</a:t>
            </a:r>
          </a:p>
          <a:p>
            <a:pPr marL="342900" indent="-342900">
              <a:buAutoNum type="arabicPeriod"/>
            </a:pPr>
            <a:r>
              <a:rPr lang="en-GB" u="sng" dirty="0">
                <a:highlight>
                  <a:srgbClr val="C0C0C0"/>
                </a:highlight>
                <a:latin typeface="Avenir Next LT Pro" panose="020B0504020202020204" pitchFamily="34" charset="0"/>
              </a:rPr>
              <a:t>Fill the Google Forms</a:t>
            </a:r>
          </a:p>
          <a:p>
            <a:r>
              <a:rPr lang="en-GB" u="sng" dirty="0">
                <a:latin typeface="Avenir Next LT Pro" panose="020B0504020202020204" pitchFamily="34" charset="0"/>
              </a:rPr>
              <a:t>https://forms.gle/AH795coamzss4HLHA</a:t>
            </a:r>
            <a:endParaRPr lang="en-GB" u="sng" dirty="0">
              <a:highlight>
                <a:srgbClr val="C0C0C0"/>
              </a:highlight>
              <a:latin typeface="Avenir Next LT Pro" panose="020B0504020202020204" pitchFamily="34" charset="0"/>
            </a:endParaRPr>
          </a:p>
          <a:p>
            <a:r>
              <a:rPr lang="en-GB" u="sng" dirty="0">
                <a:latin typeface="Avenir Next LT Pro" panose="020B0504020202020204" pitchFamily="34" charset="0"/>
              </a:rPr>
              <a:t>2.  Fill and sign then submit :</a:t>
            </a:r>
          </a:p>
          <a:p>
            <a:r>
              <a:rPr lang="en-GB" dirty="0">
                <a:latin typeface="Avenir Next LT Pro" panose="020B0504020202020204" pitchFamily="34" charset="0"/>
              </a:rPr>
              <a:t>      Çankaya University         Compulsory Intern Student Insurance Application Form (</a:t>
            </a:r>
            <a:r>
              <a:rPr lang="en-GB" dirty="0" err="1">
                <a:latin typeface="Avenir Next LT Pro" panose="020B0504020202020204" pitchFamily="34" charset="0"/>
              </a:rPr>
              <a:t>Stajyer</a:t>
            </a:r>
            <a:r>
              <a:rPr lang="en-GB" dirty="0">
                <a:latin typeface="Avenir Next LT Pro" panose="020B0504020202020204" pitchFamily="34" charset="0"/>
              </a:rPr>
              <a:t> </a:t>
            </a:r>
            <a:r>
              <a:rPr lang="en-GB" dirty="0" err="1">
                <a:latin typeface="Avenir Next LT Pro" panose="020B0504020202020204" pitchFamily="34" charset="0"/>
              </a:rPr>
              <a:t>Öğrenci</a:t>
            </a:r>
            <a:r>
              <a:rPr lang="en-GB" dirty="0">
                <a:latin typeface="Avenir Next LT Pro" panose="020B0504020202020204" pitchFamily="34" charset="0"/>
              </a:rPr>
              <a:t> </a:t>
            </a:r>
            <a:r>
              <a:rPr lang="en-GB" dirty="0" err="1">
                <a:latin typeface="Avenir Next LT Pro" panose="020B0504020202020204" pitchFamily="34" charset="0"/>
              </a:rPr>
              <a:t>Sigorta</a:t>
            </a:r>
            <a:r>
              <a:rPr lang="en-GB" dirty="0">
                <a:latin typeface="Avenir Next LT Pro" panose="020B0504020202020204" pitchFamily="34" charset="0"/>
              </a:rPr>
              <a:t> </a:t>
            </a:r>
            <a:r>
              <a:rPr lang="en-GB" dirty="0" err="1">
                <a:latin typeface="Avenir Next LT Pro" panose="020B0504020202020204" pitchFamily="34" charset="0"/>
              </a:rPr>
              <a:t>Giriş</a:t>
            </a:r>
            <a:r>
              <a:rPr lang="en-GB" dirty="0">
                <a:latin typeface="Avenir Next LT Pro" panose="020B0504020202020204" pitchFamily="34" charset="0"/>
              </a:rPr>
              <a:t> </a:t>
            </a:r>
            <a:r>
              <a:rPr lang="en-GB" dirty="0" err="1">
                <a:latin typeface="Avenir Next LT Pro" panose="020B0504020202020204" pitchFamily="34" charset="0"/>
              </a:rPr>
              <a:t>Formu</a:t>
            </a:r>
            <a:r>
              <a:rPr lang="en-GB" dirty="0">
                <a:latin typeface="Avenir Next LT Pro" panose="020B0504020202020204" pitchFamily="34" charset="0"/>
              </a:rPr>
              <a:t>)</a:t>
            </a:r>
          </a:p>
          <a:p>
            <a:r>
              <a:rPr lang="en-GB" dirty="0">
                <a:latin typeface="Avenir Next LT Pro" panose="020B0504020202020204" pitchFamily="34" charset="0"/>
              </a:rPr>
              <a:t>3. </a:t>
            </a:r>
            <a:r>
              <a:rPr lang="en-GB" u="sng" dirty="0">
                <a:latin typeface="Avenir Next LT Pro" panose="020B0504020202020204" pitchFamily="34" charset="0"/>
              </a:rPr>
              <a:t>Fill and </a:t>
            </a:r>
            <a:r>
              <a:rPr lang="en-GB" i="1" u="sng" dirty="0">
                <a:latin typeface="Avenir Next LT Pro" panose="020B0504020202020204" pitchFamily="34" charset="0"/>
              </a:rPr>
              <a:t>get</a:t>
            </a:r>
            <a:r>
              <a:rPr lang="en-GB" u="sng" dirty="0">
                <a:latin typeface="Avenir Next LT Pro" panose="020B0504020202020204" pitchFamily="34" charset="0"/>
              </a:rPr>
              <a:t> </a:t>
            </a:r>
            <a:r>
              <a:rPr lang="en-GB" i="1" u="sng" dirty="0">
                <a:latin typeface="Avenir Next LT Pro" panose="020B0504020202020204" pitchFamily="34" charset="0"/>
              </a:rPr>
              <a:t>signed </a:t>
            </a:r>
            <a:r>
              <a:rPr lang="en-GB" u="sng" dirty="0">
                <a:latin typeface="Avenir Next LT Pro" panose="020B0504020202020204" pitchFamily="34" charset="0"/>
              </a:rPr>
              <a:t>then submit: </a:t>
            </a:r>
          </a:p>
          <a:p>
            <a:r>
              <a:rPr lang="en-GB" dirty="0">
                <a:latin typeface="Avenir Next LT Pro" panose="020B0504020202020204" pitchFamily="34" charset="0"/>
              </a:rPr>
              <a:t>    Letter of Acceptance (Kabul </a:t>
            </a:r>
            <a:r>
              <a:rPr lang="en-GB" dirty="0" err="1">
                <a:latin typeface="Avenir Next LT Pro" panose="020B0504020202020204" pitchFamily="34" charset="0"/>
              </a:rPr>
              <a:t>Belgesi</a:t>
            </a:r>
            <a:r>
              <a:rPr lang="en-GB" dirty="0">
                <a:latin typeface="Avenir Next LT Pro" panose="020B0504020202020204" pitchFamily="34" charset="0"/>
              </a:rPr>
              <a:t>) </a:t>
            </a:r>
          </a:p>
          <a:p>
            <a:r>
              <a:rPr lang="en-GB" dirty="0">
                <a:latin typeface="Avenir Next LT Pro" panose="020B0504020202020204" pitchFamily="34" charset="0"/>
              </a:rPr>
              <a:t>4. SPAS </a:t>
            </a:r>
            <a:r>
              <a:rPr lang="en-GB" dirty="0" err="1">
                <a:latin typeface="Avenir Next LT Pro" panose="020B0504020202020204" pitchFamily="34" charset="0"/>
              </a:rPr>
              <a:t>Müstehalık</a:t>
            </a:r>
            <a:r>
              <a:rPr lang="en-GB" dirty="0">
                <a:latin typeface="Avenir Next LT Pro" panose="020B0504020202020204" pitchFamily="34" charset="0"/>
              </a:rPr>
              <a:t> </a:t>
            </a:r>
            <a:r>
              <a:rPr lang="en-GB" dirty="0" err="1">
                <a:latin typeface="Avenir Next LT Pro" panose="020B0504020202020204" pitchFamily="34" charset="0"/>
              </a:rPr>
              <a:t>belgesi</a:t>
            </a:r>
            <a:r>
              <a:rPr lang="en-GB" dirty="0">
                <a:latin typeface="Avenir Next LT Pro" panose="020B0504020202020204" pitchFamily="34" charset="0"/>
              </a:rPr>
              <a:t> </a:t>
            </a:r>
          </a:p>
          <a:p>
            <a:r>
              <a:rPr lang="en-GB" dirty="0">
                <a:latin typeface="Avenir Next LT Pro" panose="020B0504020202020204" pitchFamily="34" charset="0"/>
              </a:rPr>
              <a:t>(download from e-</a:t>
            </a:r>
            <a:r>
              <a:rPr lang="en-GB" dirty="0" err="1">
                <a:latin typeface="Avenir Next LT Pro" panose="020B0504020202020204" pitchFamily="34" charset="0"/>
              </a:rPr>
              <a:t>devlet</a:t>
            </a:r>
            <a:r>
              <a:rPr lang="en-GB" dirty="0">
                <a:latin typeface="Avenir Next LT Pro" panose="020B0504020202020204" pitchFamily="34" charset="0"/>
              </a:rPr>
              <a:t>)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n-GB" dirty="0">
                <a:solidFill>
                  <a:srgbClr val="FF0000"/>
                </a:solidFill>
                <a:latin typeface="Avenir Next LT Pro" panose="020B0504020202020204" pitchFamily="34" charset="0"/>
              </a:rPr>
              <a:t>Submit and send a mail  </a:t>
            </a:r>
            <a:r>
              <a:rPr lang="en-GB" dirty="0">
                <a:latin typeface="Avenir Next LT Pro" panose="020B0504020202020204" pitchFamily="34" charset="0"/>
              </a:rPr>
              <a:t>2</a:t>
            </a:r>
            <a:r>
              <a:rPr lang="en-GB" baseline="30000" dirty="0">
                <a:latin typeface="Avenir Next LT Pro" panose="020B0504020202020204" pitchFamily="34" charset="0"/>
              </a:rPr>
              <a:t>nd</a:t>
            </a:r>
            <a:r>
              <a:rPr lang="en-GB" dirty="0">
                <a:latin typeface="Avenir Next LT Pro" panose="020B0504020202020204" pitchFamily="34" charset="0"/>
              </a:rPr>
              <a:t> &amp; 3</a:t>
            </a:r>
            <a:r>
              <a:rPr lang="en-GB" baseline="30000" dirty="0">
                <a:latin typeface="Avenir Next LT Pro" panose="020B0504020202020204" pitchFamily="34" charset="0"/>
              </a:rPr>
              <a:t>rd </a:t>
            </a:r>
            <a:r>
              <a:rPr lang="en-GB" dirty="0">
                <a:latin typeface="Avenir Next LT Pro" panose="020B0504020202020204" pitchFamily="34" charset="0"/>
              </a:rPr>
              <a:t> items to related Res. Assist. </a:t>
            </a:r>
          </a:p>
          <a:p>
            <a:endParaRPr lang="en-GB" dirty="0">
              <a:latin typeface="Avenir Next LT Pro" panose="020B0504020202020204" pitchFamily="34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2D61E9B6-647F-93A6-0AA2-5CEBA749AEAE}"/>
              </a:ext>
            </a:extLst>
          </p:cNvPr>
          <p:cNvSpPr txBox="1"/>
          <p:nvPr/>
        </p:nvSpPr>
        <p:spPr>
          <a:xfrm>
            <a:off x="8076447" y="1238186"/>
            <a:ext cx="3229824" cy="480131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en-GB" u="sng" dirty="0">
                <a:latin typeface="Avenir Next LT Pro" panose="020B0504020202020204" pitchFamily="34" charset="0"/>
              </a:rPr>
              <a:t>Finish writing your internship report 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en-GB" u="sng" dirty="0">
              <a:latin typeface="Avenir Next LT Pro" panose="020B0504020202020204" pitchFamily="34" charset="0"/>
            </a:endParaRPr>
          </a:p>
          <a:p>
            <a:pPr marL="342900" indent="-342900">
              <a:buAutoNum type="arabicPeriod"/>
            </a:pPr>
            <a:r>
              <a:rPr lang="en-GB" u="sng" dirty="0">
                <a:highlight>
                  <a:srgbClr val="C0C0C0"/>
                </a:highlight>
                <a:latin typeface="Avenir Next LT Pro" panose="020B0504020202020204" pitchFamily="34" charset="0"/>
              </a:rPr>
              <a:t>Upload your final report in .pdf format to </a:t>
            </a:r>
            <a:r>
              <a:rPr lang="en-GB" u="sng" dirty="0" err="1">
                <a:highlight>
                  <a:srgbClr val="C0C0C0"/>
                </a:highlight>
                <a:latin typeface="Avenir Next LT Pro" panose="020B0504020202020204" pitchFamily="34" charset="0"/>
              </a:rPr>
              <a:t>Webonline</a:t>
            </a:r>
            <a:r>
              <a:rPr lang="en-GB" u="sng" dirty="0">
                <a:highlight>
                  <a:srgbClr val="C0C0C0"/>
                </a:highlight>
                <a:latin typeface="Avenir Next LT Pro" panose="020B0504020202020204" pitchFamily="34" charset="0"/>
              </a:rPr>
              <a:t> page </a:t>
            </a:r>
            <a:endParaRPr lang="en-GB" u="sng" dirty="0">
              <a:latin typeface="Avenir Next LT Pro" panose="020B0504020202020204" pitchFamily="34" charset="0"/>
            </a:endParaRPr>
          </a:p>
          <a:p>
            <a:pPr marL="342900" indent="-342900">
              <a:buAutoNum type="arabicPeriod"/>
            </a:pPr>
            <a:r>
              <a:rPr lang="en-GB" u="sng" dirty="0">
                <a:latin typeface="Avenir Next LT Pro" panose="020B0504020202020204" pitchFamily="34" charset="0"/>
              </a:rPr>
              <a:t>Submit get </a:t>
            </a:r>
            <a:r>
              <a:rPr lang="en-GB" i="1" u="sng" dirty="0">
                <a:latin typeface="Avenir Next LT Pro" panose="020B0504020202020204" pitchFamily="34" charset="0"/>
              </a:rPr>
              <a:t>Filled</a:t>
            </a:r>
            <a:r>
              <a:rPr lang="en-GB" u="sng" dirty="0">
                <a:latin typeface="Avenir Next LT Pro" panose="020B0504020202020204" pitchFamily="34" charset="0"/>
              </a:rPr>
              <a:t> and </a:t>
            </a:r>
            <a:r>
              <a:rPr lang="en-GB" i="1" u="sng" dirty="0">
                <a:latin typeface="Avenir Next LT Pro" panose="020B0504020202020204" pitchFamily="34" charset="0"/>
              </a:rPr>
              <a:t>signed;</a:t>
            </a:r>
          </a:p>
          <a:p>
            <a:r>
              <a:rPr lang="en-GB" i="1" dirty="0">
                <a:latin typeface="Avenir Next LT Pro" panose="020B0504020202020204" pitchFamily="34" charset="0"/>
              </a:rPr>
              <a:t>      -Student evaluation form </a:t>
            </a:r>
          </a:p>
          <a:p>
            <a:r>
              <a:rPr lang="en-GB" i="1" dirty="0">
                <a:latin typeface="Avenir Next LT Pro" panose="020B0504020202020204" pitchFamily="34" charset="0"/>
              </a:rPr>
              <a:t>      -Authenticity Form </a:t>
            </a:r>
          </a:p>
          <a:p>
            <a:r>
              <a:rPr lang="en-GB" i="1" dirty="0">
                <a:latin typeface="Avenir Next LT Pro" panose="020B0504020202020204" pitchFamily="34" charset="0"/>
              </a:rPr>
              <a:t>      -Unemployment Fund     Contribution to Internship Salary Form </a:t>
            </a:r>
            <a:endParaRPr lang="en-GB" dirty="0">
              <a:latin typeface="Avenir Next LT Pro" panose="020B0504020202020204" pitchFamily="34" charset="0"/>
            </a:endParaRPr>
          </a:p>
          <a:p>
            <a:endParaRPr lang="en-GB" dirty="0">
              <a:latin typeface="Avenir Next LT Pro" panose="020B05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n-GB" dirty="0">
                <a:solidFill>
                  <a:srgbClr val="FF0000"/>
                </a:solidFill>
                <a:latin typeface="Avenir Next LT Pro" panose="020B0504020202020204" pitchFamily="34" charset="0"/>
              </a:rPr>
              <a:t>Submit 2</a:t>
            </a:r>
            <a:r>
              <a:rPr lang="en-GB" baseline="30000" dirty="0">
                <a:solidFill>
                  <a:srgbClr val="FF0000"/>
                </a:solidFill>
                <a:latin typeface="Avenir Next LT Pro" panose="020B0504020202020204" pitchFamily="34" charset="0"/>
              </a:rPr>
              <a:t>nd</a:t>
            </a:r>
            <a:r>
              <a:rPr lang="en-GB" dirty="0">
                <a:solidFill>
                  <a:srgbClr val="FF0000"/>
                </a:solidFill>
                <a:latin typeface="Avenir Next LT Pro" panose="020B0504020202020204" pitchFamily="34" charset="0"/>
              </a:rPr>
              <a:t>  item in sealed and signatured envelope  </a:t>
            </a:r>
            <a:r>
              <a:rPr lang="en-GB" dirty="0">
                <a:latin typeface="Avenir Next LT Pro" panose="020B0504020202020204" pitchFamily="34" charset="0"/>
              </a:rPr>
              <a:t>to related Res. Assist.  </a:t>
            </a:r>
          </a:p>
        </p:txBody>
      </p:sp>
    </p:spTree>
    <p:extLst>
      <p:ext uri="{BB962C8B-B14F-4D97-AF65-F5344CB8AC3E}">
        <p14:creationId xmlns:p14="http://schemas.microsoft.com/office/powerpoint/2010/main" val="39198327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121F33B-313D-E4D6-19C1-1E23789BD57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93191991-8469-DE61-82C4-04782CB86A81}"/>
              </a:ext>
            </a:extLst>
          </p:cNvPr>
          <p:cNvSpPr/>
          <p:nvPr/>
        </p:nvSpPr>
        <p:spPr>
          <a:xfrm>
            <a:off x="0" y="6581869"/>
            <a:ext cx="12192000" cy="276131"/>
          </a:xfrm>
          <a:prstGeom prst="rect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EB54C5A-D59E-213A-7D42-73BD34AC8F42}"/>
              </a:ext>
            </a:extLst>
          </p:cNvPr>
          <p:cNvSpPr txBox="1"/>
          <p:nvPr/>
        </p:nvSpPr>
        <p:spPr>
          <a:xfrm>
            <a:off x="0" y="6581869"/>
            <a:ext cx="12192000" cy="2923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300" b="1" dirty="0">
                <a:solidFill>
                  <a:schemeClr val="bg1"/>
                </a:solidFill>
                <a:latin typeface="Avenir Next LT Pro Light" panose="020B0304020202020204" pitchFamily="34" charset="0"/>
              </a:rPr>
              <a:t> Çankaya University – Dept. of Architecture                                     ARCH 100-200-300 Internships   / Spring 25-26                                                                                    3/10</a:t>
            </a:r>
            <a:endParaRPr lang="en-GB" sz="1300" dirty="0">
              <a:solidFill>
                <a:schemeClr val="bg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028B386-D97E-F5BB-2E75-F5F77C2C0456}"/>
              </a:ext>
            </a:extLst>
          </p:cNvPr>
          <p:cNvSpPr txBox="1"/>
          <p:nvPr/>
        </p:nvSpPr>
        <p:spPr>
          <a:xfrm>
            <a:off x="445883" y="304221"/>
            <a:ext cx="610656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800" b="1" u="sng" dirty="0">
                <a:latin typeface="Avenir Next LT Pro Light" panose="020B0304020202020204" pitchFamily="34" charset="0"/>
              </a:rPr>
              <a:t>Before the internship </a:t>
            </a:r>
            <a:endParaRPr lang="en-GB" b="1" dirty="0"/>
          </a:p>
        </p:txBody>
      </p:sp>
      <p:sp>
        <p:nvSpPr>
          <p:cNvPr id="7" name="Dikdörtgen 2">
            <a:extLst>
              <a:ext uri="{FF2B5EF4-FFF2-40B4-BE49-F238E27FC236}">
                <a16:creationId xmlns:a16="http://schemas.microsoft.com/office/drawing/2014/main" id="{09270019-C264-7D4F-1CBF-97AE41AD7CD2}"/>
              </a:ext>
            </a:extLst>
          </p:cNvPr>
          <p:cNvSpPr/>
          <p:nvPr/>
        </p:nvSpPr>
        <p:spPr>
          <a:xfrm>
            <a:off x="403053" y="907935"/>
            <a:ext cx="562589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742950" lvl="1" indent="-285750">
              <a:buFont typeface="Wingdings" panose="05000000000000000000" pitchFamily="2" charset="2"/>
              <a:buChar char="ü"/>
            </a:pPr>
            <a:r>
              <a:rPr lang="tr-TR" b="1" dirty="0" err="1">
                <a:latin typeface="Avenir Next LT Pro" panose="020B0504020202020204" pitchFamily="34" charset="0"/>
              </a:rPr>
              <a:t>Find</a:t>
            </a:r>
            <a:r>
              <a:rPr lang="tr-TR" b="1" dirty="0">
                <a:latin typeface="Avenir Next LT Pro" panose="020B0504020202020204" pitchFamily="34" charset="0"/>
              </a:rPr>
              <a:t> a </a:t>
            </a:r>
            <a:r>
              <a:rPr lang="tr-TR" b="1" dirty="0" err="1">
                <a:latin typeface="Avenir Next LT Pro" panose="020B0504020202020204" pitchFamily="34" charset="0"/>
              </a:rPr>
              <a:t>suitable</a:t>
            </a:r>
            <a:r>
              <a:rPr lang="tr-TR" b="1" dirty="0">
                <a:latin typeface="Avenir Next LT Pro" panose="020B0504020202020204" pitchFamily="34" charset="0"/>
              </a:rPr>
              <a:t> </a:t>
            </a:r>
            <a:r>
              <a:rPr lang="tr-TR" b="1" dirty="0" err="1">
                <a:latin typeface="Avenir Next LT Pro" panose="020B0504020202020204" pitchFamily="34" charset="0"/>
              </a:rPr>
              <a:t>process</a:t>
            </a:r>
            <a:r>
              <a:rPr lang="tr-TR" b="1" dirty="0">
                <a:latin typeface="Avenir Next LT Pro" panose="020B0504020202020204" pitchFamily="34" charset="0"/>
              </a:rPr>
              <a:t> </a:t>
            </a:r>
            <a:r>
              <a:rPr lang="tr-TR" b="1" dirty="0" err="1">
                <a:latin typeface="Avenir Next LT Pro" panose="020B0504020202020204" pitchFamily="34" charset="0"/>
              </a:rPr>
              <a:t>for</a:t>
            </a:r>
            <a:r>
              <a:rPr lang="tr-TR" b="1" dirty="0">
                <a:latin typeface="Avenir Next LT Pro" panose="020B0504020202020204" pitchFamily="34" charset="0"/>
              </a:rPr>
              <a:t> </a:t>
            </a:r>
            <a:r>
              <a:rPr lang="tr-TR" b="1" dirty="0" err="1">
                <a:latin typeface="Avenir Next LT Pro" panose="020B0504020202020204" pitchFamily="34" charset="0"/>
              </a:rPr>
              <a:t>your</a:t>
            </a:r>
            <a:r>
              <a:rPr lang="tr-TR" b="1" dirty="0">
                <a:latin typeface="Avenir Next LT Pro" panose="020B0504020202020204" pitchFamily="34" charset="0"/>
              </a:rPr>
              <a:t> </a:t>
            </a:r>
            <a:r>
              <a:rPr lang="tr-TR" b="1" dirty="0" err="1">
                <a:latin typeface="Avenir Next LT Pro" panose="020B0504020202020204" pitchFamily="34" charset="0"/>
              </a:rPr>
              <a:t>internship</a:t>
            </a:r>
            <a:endParaRPr lang="tr-TR" b="1" dirty="0">
              <a:latin typeface="Avenir Next LT Pro" panose="020B0504020202020204" pitchFamily="34" charset="0"/>
            </a:endParaRPr>
          </a:p>
        </p:txBody>
      </p:sp>
      <p:graphicFrame>
        <p:nvGraphicFramePr>
          <p:cNvPr id="10" name="Diagram 9">
            <a:extLst>
              <a:ext uri="{FF2B5EF4-FFF2-40B4-BE49-F238E27FC236}">
                <a16:creationId xmlns:a16="http://schemas.microsoft.com/office/drawing/2014/main" id="{02A59E8D-5584-0CE9-1A1E-A21C056CD5F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720682157"/>
              </p:ext>
            </p:extLst>
          </p:nvPr>
        </p:nvGraphicFramePr>
        <p:xfrm>
          <a:off x="751437" y="649771"/>
          <a:ext cx="10112721" cy="50449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1" name="Dikdörtgen 2">
            <a:extLst>
              <a:ext uri="{FF2B5EF4-FFF2-40B4-BE49-F238E27FC236}">
                <a16:creationId xmlns:a16="http://schemas.microsoft.com/office/drawing/2014/main" id="{EAE0AC56-1B89-5F90-71A0-B4AC3768C591}"/>
              </a:ext>
            </a:extLst>
          </p:cNvPr>
          <p:cNvSpPr/>
          <p:nvPr/>
        </p:nvSpPr>
        <p:spPr>
          <a:xfrm>
            <a:off x="403053" y="5284899"/>
            <a:ext cx="8630119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742950" lvl="1" indent="-285750">
              <a:buFont typeface="Wingdings" panose="05000000000000000000" pitchFamily="2" charset="2"/>
              <a:buChar char="ü"/>
            </a:pPr>
            <a:r>
              <a:rPr lang="en-GB" b="1" dirty="0">
                <a:latin typeface="Avenir Next LT Pro" panose="020B0504020202020204" pitchFamily="34" charset="0"/>
              </a:rPr>
              <a:t>Start fill the Google Form via using the link provided at the websites:</a:t>
            </a:r>
          </a:p>
          <a:p>
            <a:pPr marL="742950" lvl="1" indent="-285750">
              <a:buFont typeface="Wingdings" panose="05000000000000000000" pitchFamily="2" charset="2"/>
              <a:buChar char="ü"/>
            </a:pPr>
            <a:endParaRPr lang="en-GB" b="1" dirty="0">
              <a:latin typeface="Avenir Next LT Pro" panose="020B0504020202020204" pitchFamily="34" charset="0"/>
            </a:endParaRPr>
          </a:p>
          <a:p>
            <a:pPr lvl="1"/>
            <a:r>
              <a:rPr lang="en-GB" b="1" dirty="0">
                <a:latin typeface="Avenir Next LT Pro" panose="020B0504020202020204" pitchFamily="34" charset="0"/>
              </a:rPr>
              <a:t>	https://forms.gle/AH795coamzss4HLHA</a:t>
            </a:r>
            <a:endParaRPr lang="tr-TR" dirty="0">
              <a:latin typeface="Avenir Next LT Pro" panose="020B05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541074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C2F90CD-5969-D746-BC15-D221BAB401D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06DC8A63-A974-3522-AEBE-3115168DA27E}"/>
              </a:ext>
            </a:extLst>
          </p:cNvPr>
          <p:cNvSpPr/>
          <p:nvPr/>
        </p:nvSpPr>
        <p:spPr>
          <a:xfrm>
            <a:off x="0" y="6581869"/>
            <a:ext cx="12192000" cy="276131"/>
          </a:xfrm>
          <a:prstGeom prst="rect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10DF806-C91D-59EB-531E-E71A96A2D8B1}"/>
              </a:ext>
            </a:extLst>
          </p:cNvPr>
          <p:cNvSpPr txBox="1"/>
          <p:nvPr/>
        </p:nvSpPr>
        <p:spPr>
          <a:xfrm>
            <a:off x="0" y="6581869"/>
            <a:ext cx="12192000" cy="2923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300" b="1" dirty="0">
                <a:solidFill>
                  <a:schemeClr val="bg1"/>
                </a:solidFill>
                <a:latin typeface="Avenir Next LT Pro Light" panose="020B0304020202020204" pitchFamily="34" charset="0"/>
              </a:rPr>
              <a:t> Çankaya University – Dept. of Architecture                                     ARCH 100-200-300 Internships   / Spring 25-26                                                                                    4/10</a:t>
            </a:r>
            <a:endParaRPr lang="en-GB" sz="1300" dirty="0">
              <a:solidFill>
                <a:schemeClr val="bg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B5F0EA5-2587-F01D-49DA-C77B9404EC24}"/>
              </a:ext>
            </a:extLst>
          </p:cNvPr>
          <p:cNvSpPr txBox="1"/>
          <p:nvPr/>
        </p:nvSpPr>
        <p:spPr>
          <a:xfrm>
            <a:off x="445883" y="304221"/>
            <a:ext cx="610656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b="1" u="sng" dirty="0">
                <a:latin typeface="Avenir Next LT Pro Light" panose="020B0304020202020204" pitchFamily="34" charset="0"/>
              </a:rPr>
              <a:t>Before the internship</a:t>
            </a:r>
            <a:endParaRPr lang="en-GB" b="1" dirty="0"/>
          </a:p>
        </p:txBody>
      </p:sp>
      <p:sp>
        <p:nvSpPr>
          <p:cNvPr id="5" name="Rectangle: Folded Corner 4">
            <a:extLst>
              <a:ext uri="{FF2B5EF4-FFF2-40B4-BE49-F238E27FC236}">
                <a16:creationId xmlns:a16="http://schemas.microsoft.com/office/drawing/2014/main" id="{7AE5D9FE-D6CA-8C11-DF0D-622ABDA8254F}"/>
              </a:ext>
            </a:extLst>
          </p:cNvPr>
          <p:cNvSpPr/>
          <p:nvPr/>
        </p:nvSpPr>
        <p:spPr>
          <a:xfrm>
            <a:off x="2163778" y="1167897"/>
            <a:ext cx="7188452" cy="4173648"/>
          </a:xfrm>
          <a:prstGeom prst="foldedCorner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GB" dirty="0">
              <a:solidFill>
                <a:schemeClr val="tx1"/>
              </a:solidFill>
              <a:latin typeface="Avenir Next LT Pro" panose="020B0504020202020204" pitchFamily="34" charset="0"/>
            </a:endParaRPr>
          </a:p>
          <a:p>
            <a:endParaRPr lang="en-GB" dirty="0">
              <a:solidFill>
                <a:schemeClr val="tx1"/>
              </a:solidFill>
              <a:latin typeface="Avenir Next LT Pro" panose="020B0504020202020204" pitchFamily="34" charset="0"/>
            </a:endParaRPr>
          </a:p>
          <a:p>
            <a:r>
              <a:rPr lang="en-GB" u="sng" dirty="0">
                <a:solidFill>
                  <a:schemeClr val="tx1"/>
                </a:solidFill>
                <a:latin typeface="Avenir Next LT Pro" panose="020B0504020202020204" pitchFamily="34" charset="0"/>
              </a:rPr>
              <a:t>Don’t forget: </a:t>
            </a:r>
          </a:p>
          <a:p>
            <a:endParaRPr lang="en-GB" dirty="0">
              <a:solidFill>
                <a:schemeClr val="tx1"/>
              </a:solidFill>
              <a:latin typeface="Avenir Next LT Pro" panose="020B05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n-GB" dirty="0">
                <a:solidFill>
                  <a:schemeClr val="tx1"/>
                </a:solidFill>
                <a:latin typeface="Avenir Next LT Pro" panose="020B0504020202020204" pitchFamily="34" charset="0"/>
              </a:rPr>
              <a:t>The duration of the internship is 30 work days </a:t>
            </a:r>
          </a:p>
          <a:p>
            <a:r>
              <a:rPr lang="en-GB" dirty="0">
                <a:solidFill>
                  <a:schemeClr val="tx1"/>
                </a:solidFill>
                <a:latin typeface="Avenir Next LT Pro" panose="020B0504020202020204" pitchFamily="34" charset="0"/>
              </a:rPr>
              <a:t>(consider weekdays and national holidays-Kurban </a:t>
            </a:r>
            <a:r>
              <a:rPr lang="en-GB" dirty="0" err="1">
                <a:solidFill>
                  <a:schemeClr val="tx1"/>
                </a:solidFill>
                <a:latin typeface="Avenir Next LT Pro" panose="020B0504020202020204" pitchFamily="34" charset="0"/>
              </a:rPr>
              <a:t>Bayramı</a:t>
            </a:r>
            <a:r>
              <a:rPr lang="en-GB" dirty="0">
                <a:solidFill>
                  <a:schemeClr val="tx1"/>
                </a:solidFill>
                <a:latin typeface="Avenir Next LT Pro" panose="020B0504020202020204" pitchFamily="34" charset="0"/>
              </a:rPr>
              <a:t>, 15 </a:t>
            </a:r>
            <a:r>
              <a:rPr lang="en-GB" dirty="0" err="1">
                <a:solidFill>
                  <a:schemeClr val="tx1"/>
                </a:solidFill>
                <a:latin typeface="Avenir Next LT Pro" panose="020B0504020202020204" pitchFamily="34" charset="0"/>
              </a:rPr>
              <a:t>Temmuz</a:t>
            </a:r>
            <a:r>
              <a:rPr lang="en-GB" dirty="0">
                <a:solidFill>
                  <a:schemeClr val="tx1"/>
                </a:solidFill>
                <a:latin typeface="Avenir Next LT Pro" panose="020B0504020202020204" pitchFamily="34" charset="0"/>
              </a:rPr>
              <a:t>, 30 </a:t>
            </a:r>
            <a:r>
              <a:rPr lang="en-GB" dirty="0" err="1">
                <a:solidFill>
                  <a:schemeClr val="tx1"/>
                </a:solidFill>
                <a:latin typeface="Avenir Next LT Pro" panose="020B0504020202020204" pitchFamily="34" charset="0"/>
              </a:rPr>
              <a:t>Ağustos</a:t>
            </a:r>
            <a:r>
              <a:rPr lang="en-GB" dirty="0">
                <a:solidFill>
                  <a:schemeClr val="tx1"/>
                </a:solidFill>
                <a:latin typeface="Avenir Next LT Pro" panose="020B0504020202020204" pitchFamily="34" charset="0"/>
              </a:rPr>
              <a:t>)</a:t>
            </a:r>
          </a:p>
          <a:p>
            <a:endParaRPr lang="en-GB" dirty="0">
              <a:solidFill>
                <a:schemeClr val="tx1"/>
              </a:solidFill>
              <a:latin typeface="Avenir Next LT Pro" panose="020B0504020202020204" pitchFamily="34" charset="0"/>
            </a:endParaRPr>
          </a:p>
          <a:p>
            <a:endParaRPr lang="en-GB" dirty="0">
              <a:solidFill>
                <a:schemeClr val="tx1"/>
              </a:solidFill>
              <a:latin typeface="Avenir Next LT Pro" panose="020B05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n-GB" dirty="0">
                <a:solidFill>
                  <a:schemeClr val="tx1"/>
                </a:solidFill>
                <a:latin typeface="Avenir Next LT Pro" panose="020B0504020202020204" pitchFamily="34" charset="0"/>
              </a:rPr>
              <a:t>Students cannot arrange their internships in the firms which are owned by (or partnered by) themselves, their family.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en-GB" dirty="0">
              <a:solidFill>
                <a:schemeClr val="tx1"/>
              </a:solidFill>
              <a:latin typeface="Avenir Next LT Pro" panose="020B05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n-GB" dirty="0">
                <a:solidFill>
                  <a:schemeClr val="tx1"/>
                </a:solidFill>
                <a:latin typeface="Avenir Next LT Pro" panose="020B0504020202020204" pitchFamily="34" charset="0"/>
              </a:rPr>
              <a:t>Construction Inspection Firms (</a:t>
            </a:r>
            <a:r>
              <a:rPr lang="en-GB" dirty="0" err="1">
                <a:solidFill>
                  <a:schemeClr val="tx1"/>
                </a:solidFill>
                <a:latin typeface="Avenir Next LT Pro" panose="020B0504020202020204" pitchFamily="34" charset="0"/>
              </a:rPr>
              <a:t>Yapı</a:t>
            </a:r>
            <a:r>
              <a:rPr lang="en-GB" dirty="0">
                <a:solidFill>
                  <a:schemeClr val="tx1"/>
                </a:solidFill>
                <a:latin typeface="Avenir Next LT Pro" panose="020B0504020202020204" pitchFamily="34" charset="0"/>
              </a:rPr>
              <a:t> </a:t>
            </a:r>
            <a:r>
              <a:rPr lang="en-GB" dirty="0" err="1">
                <a:solidFill>
                  <a:schemeClr val="tx1"/>
                </a:solidFill>
                <a:latin typeface="Avenir Next LT Pro" panose="020B0504020202020204" pitchFamily="34" charset="0"/>
              </a:rPr>
              <a:t>Denetim</a:t>
            </a:r>
            <a:r>
              <a:rPr lang="en-GB" dirty="0">
                <a:solidFill>
                  <a:schemeClr val="tx1"/>
                </a:solidFill>
                <a:latin typeface="Avenir Next LT Pro" panose="020B0504020202020204" pitchFamily="34" charset="0"/>
              </a:rPr>
              <a:t> </a:t>
            </a:r>
            <a:r>
              <a:rPr lang="en-GB" dirty="0" err="1">
                <a:solidFill>
                  <a:schemeClr val="tx1"/>
                </a:solidFill>
                <a:latin typeface="Avenir Next LT Pro" panose="020B0504020202020204" pitchFamily="34" charset="0"/>
              </a:rPr>
              <a:t>Şirketi</a:t>
            </a:r>
            <a:r>
              <a:rPr lang="en-GB" dirty="0">
                <a:solidFill>
                  <a:schemeClr val="tx1"/>
                </a:solidFill>
                <a:latin typeface="Avenir Next LT Pro" panose="020B0504020202020204" pitchFamily="34" charset="0"/>
              </a:rPr>
              <a:t>) are not suitable for the internships</a:t>
            </a:r>
          </a:p>
          <a:p>
            <a:endParaRPr lang="en-GB" dirty="0">
              <a:solidFill>
                <a:schemeClr val="tx1"/>
              </a:solidFill>
              <a:latin typeface="Avenir Next LT Pro" panose="020B05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n-GB" dirty="0">
                <a:solidFill>
                  <a:schemeClr val="tx1"/>
                </a:solidFill>
                <a:latin typeface="Avenir Next LT Pro" panose="020B0504020202020204" pitchFamily="34" charset="0"/>
              </a:rPr>
              <a:t>Doing internships in the same spaces with your classmates is not forbidden but be careful writing your reports!</a:t>
            </a:r>
          </a:p>
          <a:p>
            <a:endParaRPr lang="en-GB" dirty="0">
              <a:solidFill>
                <a:schemeClr val="tx1"/>
              </a:solidFill>
              <a:latin typeface="Avenir Next LT Pro" panose="020B05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39362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61A9E70-643B-0A56-D7D6-9F81E1F31F6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E60ADDBF-702D-621E-C540-A457AC7B968B}"/>
              </a:ext>
            </a:extLst>
          </p:cNvPr>
          <p:cNvSpPr/>
          <p:nvPr/>
        </p:nvSpPr>
        <p:spPr>
          <a:xfrm>
            <a:off x="0" y="6581869"/>
            <a:ext cx="12192000" cy="276131"/>
          </a:xfrm>
          <a:prstGeom prst="rect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D2E46FF-84C4-4BD5-308C-0620CFD863F5}"/>
              </a:ext>
            </a:extLst>
          </p:cNvPr>
          <p:cNvSpPr txBox="1"/>
          <p:nvPr/>
        </p:nvSpPr>
        <p:spPr>
          <a:xfrm>
            <a:off x="0" y="6581869"/>
            <a:ext cx="12192000" cy="2923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300" b="1" dirty="0">
                <a:solidFill>
                  <a:schemeClr val="bg1"/>
                </a:solidFill>
                <a:latin typeface="Avenir Next LT Pro Light" panose="020B0304020202020204" pitchFamily="34" charset="0"/>
              </a:rPr>
              <a:t> Çankaya University – Dept. of Architecture                                     ARCH 100-200-300 Internships   / Spring 25-26                                                                                    5/10</a:t>
            </a:r>
            <a:endParaRPr lang="en-GB" sz="1300" dirty="0">
              <a:solidFill>
                <a:schemeClr val="bg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C7AF8AF-87EE-3F41-5D7B-46F32D72DC35}"/>
              </a:ext>
            </a:extLst>
          </p:cNvPr>
          <p:cNvSpPr txBox="1"/>
          <p:nvPr/>
        </p:nvSpPr>
        <p:spPr>
          <a:xfrm>
            <a:off x="445883" y="304221"/>
            <a:ext cx="610656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800" b="1" u="sng" dirty="0">
                <a:latin typeface="Avenir Next LT Pro Light" panose="020B0304020202020204" pitchFamily="34" charset="0"/>
              </a:rPr>
              <a:t>During the internship</a:t>
            </a:r>
            <a:endParaRPr lang="en-GB" b="1" dirty="0"/>
          </a:p>
        </p:txBody>
      </p:sp>
      <p:sp>
        <p:nvSpPr>
          <p:cNvPr id="3" name="Speech Bubble: Rectangle 2">
            <a:extLst>
              <a:ext uri="{FF2B5EF4-FFF2-40B4-BE49-F238E27FC236}">
                <a16:creationId xmlns:a16="http://schemas.microsoft.com/office/drawing/2014/main" id="{24E0C106-4544-3FAD-53A0-9016C9AF4E26}"/>
              </a:ext>
            </a:extLst>
          </p:cNvPr>
          <p:cNvSpPr/>
          <p:nvPr/>
        </p:nvSpPr>
        <p:spPr>
          <a:xfrm>
            <a:off x="1738265" y="1475715"/>
            <a:ext cx="8311082" cy="4019738"/>
          </a:xfrm>
          <a:prstGeom prst="wedgeRectCallout">
            <a:avLst/>
          </a:prstGeom>
          <a:solidFill>
            <a:schemeClr val="tx2">
              <a:lumMod val="25000"/>
              <a:lumOff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tr-TR" dirty="0" err="1">
                <a:solidFill>
                  <a:schemeClr val="tx1"/>
                </a:solidFill>
                <a:latin typeface="Avenir Next LT Pro" panose="020B0504020202020204" pitchFamily="34" charset="0"/>
              </a:rPr>
              <a:t>Follow</a:t>
            </a:r>
            <a:r>
              <a:rPr lang="tr-TR" dirty="0">
                <a:solidFill>
                  <a:schemeClr val="tx1"/>
                </a:solidFill>
                <a:latin typeface="Avenir Next LT Pro" panose="020B0504020202020204" pitchFamily="34" charset="0"/>
              </a:rPr>
              <a:t> </a:t>
            </a:r>
            <a:r>
              <a:rPr lang="tr-TR" dirty="0" err="1">
                <a:solidFill>
                  <a:schemeClr val="tx1"/>
                </a:solidFill>
                <a:latin typeface="Avenir Next LT Pro" panose="020B0504020202020204" pitchFamily="34" charset="0"/>
              </a:rPr>
              <a:t>the</a:t>
            </a:r>
            <a:r>
              <a:rPr lang="tr-TR" dirty="0">
                <a:solidFill>
                  <a:schemeClr val="tx1"/>
                </a:solidFill>
                <a:latin typeface="Avenir Next LT Pro" panose="020B0504020202020204" pitchFamily="34" charset="0"/>
              </a:rPr>
              <a:t> </a:t>
            </a:r>
            <a:r>
              <a:rPr lang="tr-TR" dirty="0" err="1">
                <a:solidFill>
                  <a:schemeClr val="tx1"/>
                </a:solidFill>
                <a:latin typeface="Avenir Next LT Pro" panose="020B0504020202020204" pitchFamily="34" charset="0"/>
              </a:rPr>
              <a:t>instructions</a:t>
            </a:r>
            <a:r>
              <a:rPr lang="tr-TR" dirty="0">
                <a:solidFill>
                  <a:schemeClr val="tx1"/>
                </a:solidFill>
                <a:latin typeface="Avenir Next LT Pro" panose="020B0504020202020204" pitchFamily="34" charset="0"/>
              </a:rPr>
              <a:t> of </a:t>
            </a:r>
            <a:r>
              <a:rPr lang="tr-TR" dirty="0" err="1">
                <a:solidFill>
                  <a:schemeClr val="tx1"/>
                </a:solidFill>
                <a:latin typeface="Avenir Next LT Pro" panose="020B0504020202020204" pitchFamily="34" charset="0"/>
              </a:rPr>
              <a:t>you</a:t>
            </a:r>
            <a:r>
              <a:rPr lang="tr-TR" dirty="0">
                <a:solidFill>
                  <a:schemeClr val="tx1"/>
                </a:solidFill>
                <a:latin typeface="Avenir Next LT Pro" panose="020B0504020202020204" pitchFamily="34" charset="0"/>
              </a:rPr>
              <a:t> </a:t>
            </a:r>
            <a:r>
              <a:rPr lang="tr-TR" dirty="0" err="1">
                <a:solidFill>
                  <a:schemeClr val="tx1"/>
                </a:solidFill>
                <a:latin typeface="Avenir Next LT Pro" panose="020B0504020202020204" pitchFamily="34" charset="0"/>
              </a:rPr>
              <a:t>supervisor</a:t>
            </a:r>
            <a:r>
              <a:rPr lang="tr-TR" dirty="0">
                <a:solidFill>
                  <a:schemeClr val="tx1"/>
                </a:solidFill>
                <a:latin typeface="Avenir Next LT Pro" panose="020B0504020202020204" pitchFamily="34" charset="0"/>
              </a:rPr>
              <a:t>. </a:t>
            </a:r>
          </a:p>
          <a:p>
            <a:pPr lvl="1"/>
            <a:r>
              <a:rPr lang="tr-TR" dirty="0">
                <a:solidFill>
                  <a:schemeClr val="tx1"/>
                </a:solidFill>
                <a:latin typeface="Avenir Next LT Pro" panose="020B0504020202020204" pitchFamily="34" charset="0"/>
              </a:rPr>
              <a:t>		Main </a:t>
            </a:r>
            <a:r>
              <a:rPr lang="tr-TR" dirty="0" err="1">
                <a:solidFill>
                  <a:schemeClr val="tx1"/>
                </a:solidFill>
                <a:latin typeface="Avenir Next LT Pro" panose="020B0504020202020204" pitchFamily="34" charset="0"/>
              </a:rPr>
              <a:t>concerns</a:t>
            </a:r>
            <a:r>
              <a:rPr lang="tr-TR" dirty="0">
                <a:solidFill>
                  <a:schemeClr val="tx1"/>
                </a:solidFill>
                <a:latin typeface="Avenir Next LT Pro" panose="020B0504020202020204" pitchFamily="34" charset="0"/>
              </a:rPr>
              <a:t> </a:t>
            </a:r>
            <a:r>
              <a:rPr lang="tr-TR" dirty="0" err="1">
                <a:solidFill>
                  <a:schemeClr val="tx1"/>
                </a:solidFill>
                <a:latin typeface="Avenir Next LT Pro" panose="020B0504020202020204" pitchFamily="34" charset="0"/>
              </a:rPr>
              <a:t>for</a:t>
            </a:r>
            <a:r>
              <a:rPr lang="tr-TR" dirty="0">
                <a:solidFill>
                  <a:schemeClr val="tx1"/>
                </a:solidFill>
                <a:latin typeface="Avenir Next LT Pro" panose="020B0504020202020204" pitchFamily="34" charset="0"/>
              </a:rPr>
              <a:t> a </a:t>
            </a:r>
            <a:r>
              <a:rPr lang="tr-TR" dirty="0" err="1">
                <a:solidFill>
                  <a:schemeClr val="tx1"/>
                </a:solidFill>
                <a:latin typeface="Avenir Next LT Pro" panose="020B0504020202020204" pitchFamily="34" charset="0"/>
              </a:rPr>
              <a:t>construction</a:t>
            </a:r>
            <a:r>
              <a:rPr lang="tr-TR" dirty="0">
                <a:solidFill>
                  <a:schemeClr val="tx1"/>
                </a:solidFill>
                <a:latin typeface="Avenir Next LT Pro" panose="020B0504020202020204" pitchFamily="34" charset="0"/>
              </a:rPr>
              <a:t> site…</a:t>
            </a:r>
          </a:p>
          <a:p>
            <a:pPr lvl="1"/>
            <a:endParaRPr lang="tr-TR" dirty="0">
              <a:solidFill>
                <a:schemeClr val="tx1"/>
              </a:solidFill>
              <a:latin typeface="Avenir Next LT Pro" panose="020B0504020202020204" pitchFamily="34" charset="0"/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tr-TR" dirty="0" err="1">
                <a:solidFill>
                  <a:schemeClr val="tx1"/>
                </a:solidFill>
                <a:latin typeface="Avenir Next LT Pro" panose="020B0504020202020204" pitchFamily="34" charset="0"/>
              </a:rPr>
              <a:t>For</a:t>
            </a:r>
            <a:r>
              <a:rPr lang="tr-TR" dirty="0">
                <a:solidFill>
                  <a:schemeClr val="tx1"/>
                </a:solidFill>
                <a:latin typeface="Avenir Next LT Pro" panose="020B0504020202020204" pitchFamily="34" charset="0"/>
              </a:rPr>
              <a:t> </a:t>
            </a:r>
            <a:r>
              <a:rPr lang="tr-TR" dirty="0" err="1">
                <a:solidFill>
                  <a:schemeClr val="tx1"/>
                </a:solidFill>
                <a:latin typeface="Avenir Next LT Pro" panose="020B0504020202020204" pitchFamily="34" charset="0"/>
              </a:rPr>
              <a:t>the</a:t>
            </a:r>
            <a:r>
              <a:rPr lang="tr-TR" dirty="0">
                <a:solidFill>
                  <a:schemeClr val="tx1"/>
                </a:solidFill>
                <a:latin typeface="Avenir Next LT Pro" panose="020B0504020202020204" pitchFamily="34" charset="0"/>
              </a:rPr>
              <a:t> </a:t>
            </a:r>
            <a:r>
              <a:rPr lang="tr-TR" b="1" dirty="0" err="1">
                <a:solidFill>
                  <a:schemeClr val="tx1"/>
                </a:solidFill>
                <a:latin typeface="Avenir Next LT Pro" panose="020B0504020202020204" pitchFamily="34" charset="0"/>
              </a:rPr>
              <a:t>any</a:t>
            </a:r>
            <a:r>
              <a:rPr lang="tr-TR" b="1" dirty="0">
                <a:solidFill>
                  <a:schemeClr val="tx1"/>
                </a:solidFill>
                <a:latin typeface="Avenir Next LT Pro" panose="020B0504020202020204" pitchFamily="34" charset="0"/>
              </a:rPr>
              <a:t> </a:t>
            </a:r>
            <a:r>
              <a:rPr lang="tr-TR" b="1" dirty="0" err="1">
                <a:solidFill>
                  <a:schemeClr val="tx1"/>
                </a:solidFill>
                <a:latin typeface="Avenir Next LT Pro" panose="020B0504020202020204" pitchFamily="34" charset="0"/>
              </a:rPr>
              <a:t>kind</a:t>
            </a:r>
            <a:r>
              <a:rPr lang="tr-TR" b="1" dirty="0">
                <a:solidFill>
                  <a:schemeClr val="tx1"/>
                </a:solidFill>
                <a:latin typeface="Avenir Next LT Pro" panose="020B0504020202020204" pitchFamily="34" charset="0"/>
              </a:rPr>
              <a:t> </a:t>
            </a:r>
            <a:r>
              <a:rPr lang="tr-TR" b="1" dirty="0" err="1">
                <a:solidFill>
                  <a:schemeClr val="tx1"/>
                </a:solidFill>
                <a:latin typeface="Avenir Next LT Pro" panose="020B0504020202020204" pitchFamily="34" charset="0"/>
              </a:rPr>
              <a:t>for</a:t>
            </a:r>
            <a:r>
              <a:rPr lang="tr-TR" b="1" dirty="0">
                <a:solidFill>
                  <a:schemeClr val="tx1"/>
                </a:solidFill>
                <a:latin typeface="Avenir Next LT Pro" panose="020B0504020202020204" pitchFamily="34" charset="0"/>
              </a:rPr>
              <a:t> </a:t>
            </a:r>
            <a:r>
              <a:rPr lang="tr-TR" b="1" dirty="0" err="1">
                <a:solidFill>
                  <a:schemeClr val="tx1"/>
                </a:solidFill>
                <a:latin typeface="Avenir Next LT Pro" panose="020B0504020202020204" pitchFamily="34" charset="0"/>
              </a:rPr>
              <a:t>risks</a:t>
            </a:r>
            <a:r>
              <a:rPr lang="tr-TR" b="1" dirty="0">
                <a:solidFill>
                  <a:schemeClr val="tx1"/>
                </a:solidFill>
                <a:latin typeface="Avenir Next LT Pro" panose="020B0504020202020204" pitchFamily="34" charset="0"/>
              </a:rPr>
              <a:t> </a:t>
            </a:r>
            <a:r>
              <a:rPr lang="tr-TR" b="1" dirty="0" err="1">
                <a:solidFill>
                  <a:schemeClr val="tx1"/>
                </a:solidFill>
                <a:latin typeface="Avenir Next LT Pro" panose="020B0504020202020204" pitchFamily="34" charset="0"/>
              </a:rPr>
              <a:t>that</a:t>
            </a:r>
            <a:r>
              <a:rPr lang="tr-TR" b="1" dirty="0">
                <a:solidFill>
                  <a:schemeClr val="tx1"/>
                </a:solidFill>
                <a:latin typeface="Avenir Next LT Pro" panose="020B0504020202020204" pitchFamily="34" charset="0"/>
              </a:rPr>
              <a:t> </a:t>
            </a:r>
            <a:r>
              <a:rPr lang="tr-TR" b="1" dirty="0" err="1">
                <a:solidFill>
                  <a:schemeClr val="tx1"/>
                </a:solidFill>
                <a:latin typeface="Avenir Next LT Pro" panose="020B0504020202020204" pitchFamily="34" charset="0"/>
              </a:rPr>
              <a:t>threat</a:t>
            </a:r>
            <a:r>
              <a:rPr lang="tr-TR" b="1" dirty="0">
                <a:solidFill>
                  <a:schemeClr val="tx1"/>
                </a:solidFill>
                <a:latin typeface="Avenir Next LT Pro" panose="020B0504020202020204" pitchFamily="34" charset="0"/>
              </a:rPr>
              <a:t> </a:t>
            </a:r>
            <a:r>
              <a:rPr lang="tr-TR" b="1" dirty="0" err="1">
                <a:solidFill>
                  <a:schemeClr val="tx1"/>
                </a:solidFill>
                <a:latin typeface="Avenir Next LT Pro" panose="020B0504020202020204" pitchFamily="34" charset="0"/>
              </a:rPr>
              <a:t>your</a:t>
            </a:r>
            <a:r>
              <a:rPr lang="tr-TR" b="1" dirty="0">
                <a:solidFill>
                  <a:schemeClr val="tx1"/>
                </a:solidFill>
                <a:latin typeface="Avenir Next LT Pro" panose="020B0504020202020204" pitchFamily="34" charset="0"/>
              </a:rPr>
              <a:t> </a:t>
            </a:r>
            <a:r>
              <a:rPr lang="tr-TR" b="1" dirty="0" err="1">
                <a:solidFill>
                  <a:schemeClr val="tx1"/>
                </a:solidFill>
                <a:latin typeface="Avenir Next LT Pro" panose="020B0504020202020204" pitchFamily="34" charset="0"/>
              </a:rPr>
              <a:t>security</a:t>
            </a:r>
            <a:r>
              <a:rPr lang="tr-TR" b="1" dirty="0">
                <a:solidFill>
                  <a:schemeClr val="tx1"/>
                </a:solidFill>
                <a:latin typeface="Avenir Next LT Pro" panose="020B0504020202020204" pitchFamily="34" charset="0"/>
              </a:rPr>
              <a:t> of life </a:t>
            </a:r>
            <a:r>
              <a:rPr lang="tr-TR" dirty="0">
                <a:solidFill>
                  <a:schemeClr val="tx1"/>
                </a:solidFill>
                <a:latin typeface="Avenir Next LT Pro" panose="020B0504020202020204" pitchFamily="34" charset="0"/>
              </a:rPr>
              <a:t>at </a:t>
            </a:r>
            <a:r>
              <a:rPr lang="tr-TR" dirty="0" err="1">
                <a:solidFill>
                  <a:schemeClr val="tx1"/>
                </a:solidFill>
                <a:latin typeface="Avenir Next LT Pro" panose="020B0504020202020204" pitchFamily="34" charset="0"/>
              </a:rPr>
              <a:t>the</a:t>
            </a:r>
            <a:r>
              <a:rPr lang="tr-TR" dirty="0">
                <a:solidFill>
                  <a:schemeClr val="tx1"/>
                </a:solidFill>
                <a:latin typeface="Avenir Next LT Pro" panose="020B0504020202020204" pitchFamily="34" charset="0"/>
              </a:rPr>
              <a:t> </a:t>
            </a:r>
            <a:r>
              <a:rPr lang="tr-TR" dirty="0" err="1">
                <a:solidFill>
                  <a:schemeClr val="tx1"/>
                </a:solidFill>
                <a:latin typeface="Avenir Next LT Pro" panose="020B0504020202020204" pitchFamily="34" charset="0"/>
              </a:rPr>
              <a:t>construction</a:t>
            </a:r>
            <a:r>
              <a:rPr lang="tr-TR" dirty="0">
                <a:solidFill>
                  <a:schemeClr val="tx1"/>
                </a:solidFill>
                <a:latin typeface="Avenir Next LT Pro" panose="020B0504020202020204" pitchFamily="34" charset="0"/>
              </a:rPr>
              <a:t> site</a:t>
            </a:r>
            <a:r>
              <a:rPr lang="en-GB" dirty="0">
                <a:solidFill>
                  <a:schemeClr val="tx1"/>
                </a:solidFill>
                <a:latin typeface="Avenir Next LT Pro" panose="020B0504020202020204" pitchFamily="34" charset="0"/>
              </a:rPr>
              <a:t>;</a:t>
            </a:r>
            <a:endParaRPr lang="tr-TR" dirty="0">
              <a:solidFill>
                <a:schemeClr val="tx1"/>
              </a:solidFill>
              <a:latin typeface="Avenir Next LT Pro" panose="020B0504020202020204" pitchFamily="34" charset="0"/>
            </a:endParaRPr>
          </a:p>
          <a:p>
            <a:pPr lvl="4"/>
            <a:r>
              <a:rPr lang="tr-TR" u="sng" dirty="0" err="1">
                <a:solidFill>
                  <a:schemeClr val="tx1"/>
                </a:solidFill>
                <a:latin typeface="Avenir Next LT Pro" panose="020B0504020202020204" pitchFamily="34" charset="0"/>
              </a:rPr>
              <a:t>Get</a:t>
            </a:r>
            <a:r>
              <a:rPr lang="tr-TR" u="sng" dirty="0">
                <a:solidFill>
                  <a:schemeClr val="tx1"/>
                </a:solidFill>
                <a:latin typeface="Avenir Next LT Pro" panose="020B0504020202020204" pitchFamily="34" charset="0"/>
              </a:rPr>
              <a:t> in </a:t>
            </a:r>
            <a:r>
              <a:rPr lang="tr-TR" u="sng" dirty="0" err="1">
                <a:solidFill>
                  <a:schemeClr val="tx1"/>
                </a:solidFill>
                <a:latin typeface="Avenir Next LT Pro" panose="020B0504020202020204" pitchFamily="34" charset="0"/>
              </a:rPr>
              <a:t>contact</a:t>
            </a:r>
            <a:r>
              <a:rPr lang="tr-TR" u="sng" dirty="0">
                <a:solidFill>
                  <a:schemeClr val="tx1"/>
                </a:solidFill>
                <a:latin typeface="Avenir Next LT Pro" panose="020B0504020202020204" pitchFamily="34" charset="0"/>
              </a:rPr>
              <a:t> </a:t>
            </a:r>
            <a:r>
              <a:rPr lang="tr-TR" u="sng" dirty="0" err="1">
                <a:solidFill>
                  <a:schemeClr val="tx1"/>
                </a:solidFill>
                <a:latin typeface="Avenir Next LT Pro" panose="020B0504020202020204" pitchFamily="34" charset="0"/>
              </a:rPr>
              <a:t>with</a:t>
            </a:r>
            <a:r>
              <a:rPr lang="tr-TR" u="sng" dirty="0">
                <a:solidFill>
                  <a:schemeClr val="tx1"/>
                </a:solidFill>
                <a:latin typeface="Avenir Next LT Pro" panose="020B0504020202020204" pitchFamily="34" charset="0"/>
              </a:rPr>
              <a:t> </a:t>
            </a:r>
            <a:r>
              <a:rPr lang="tr-TR" u="sng" dirty="0" err="1">
                <a:solidFill>
                  <a:schemeClr val="tx1"/>
                </a:solidFill>
                <a:latin typeface="Avenir Next LT Pro" panose="020B0504020202020204" pitchFamily="34" charset="0"/>
              </a:rPr>
              <a:t>the</a:t>
            </a:r>
            <a:r>
              <a:rPr lang="tr-TR" u="sng" dirty="0">
                <a:solidFill>
                  <a:schemeClr val="tx1"/>
                </a:solidFill>
                <a:latin typeface="Avenir Next LT Pro" panose="020B0504020202020204" pitchFamily="34" charset="0"/>
              </a:rPr>
              <a:t> </a:t>
            </a:r>
            <a:r>
              <a:rPr lang="tr-TR" u="sng" dirty="0" err="1">
                <a:solidFill>
                  <a:schemeClr val="tx1"/>
                </a:solidFill>
                <a:latin typeface="Avenir Next LT Pro" panose="020B0504020202020204" pitchFamily="34" charset="0"/>
              </a:rPr>
              <a:t>Department</a:t>
            </a:r>
            <a:r>
              <a:rPr lang="tr-TR" u="sng" dirty="0">
                <a:solidFill>
                  <a:schemeClr val="tx1"/>
                </a:solidFill>
                <a:latin typeface="Avenir Next LT Pro" panose="020B0504020202020204" pitchFamily="34" charset="0"/>
              </a:rPr>
              <a:t> of Architecture. </a:t>
            </a:r>
          </a:p>
          <a:p>
            <a:pPr lvl="4"/>
            <a:endParaRPr lang="tr-TR" dirty="0">
              <a:solidFill>
                <a:schemeClr val="tx1"/>
              </a:solidFill>
              <a:latin typeface="Avenir Next LT Pro" panose="020B0504020202020204" pitchFamily="34" charset="0"/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tr-TR" dirty="0" err="1">
                <a:solidFill>
                  <a:schemeClr val="tx1"/>
                </a:solidFill>
                <a:latin typeface="Avenir Next LT Pro" panose="020B0504020202020204" pitchFamily="34" charset="0"/>
              </a:rPr>
              <a:t>Keep</a:t>
            </a:r>
            <a:r>
              <a:rPr lang="tr-TR" dirty="0">
                <a:solidFill>
                  <a:schemeClr val="tx1"/>
                </a:solidFill>
                <a:latin typeface="Avenir Next LT Pro" panose="020B0504020202020204" pitchFamily="34" charset="0"/>
              </a:rPr>
              <a:t> </a:t>
            </a:r>
            <a:r>
              <a:rPr lang="tr-TR" dirty="0" err="1">
                <a:solidFill>
                  <a:schemeClr val="tx1"/>
                </a:solidFill>
                <a:latin typeface="Avenir Next LT Pro" panose="020B0504020202020204" pitchFamily="34" charset="0"/>
              </a:rPr>
              <a:t>your</a:t>
            </a:r>
            <a:r>
              <a:rPr lang="tr-TR" dirty="0">
                <a:solidFill>
                  <a:schemeClr val="tx1"/>
                </a:solidFill>
                <a:latin typeface="Avenir Next LT Pro" panose="020B0504020202020204" pitchFamily="34" charset="0"/>
              </a:rPr>
              <a:t> </a:t>
            </a:r>
            <a:r>
              <a:rPr lang="tr-TR" b="1" dirty="0" err="1">
                <a:solidFill>
                  <a:schemeClr val="tx1"/>
                </a:solidFill>
                <a:latin typeface="Avenir Next LT Pro" panose="020B0504020202020204" pitchFamily="34" charset="0"/>
              </a:rPr>
              <a:t>daily</a:t>
            </a:r>
            <a:r>
              <a:rPr lang="tr-TR" b="1" dirty="0">
                <a:solidFill>
                  <a:schemeClr val="tx1"/>
                </a:solidFill>
                <a:latin typeface="Avenir Next LT Pro" panose="020B0504020202020204" pitchFamily="34" charset="0"/>
              </a:rPr>
              <a:t> </a:t>
            </a:r>
            <a:r>
              <a:rPr lang="tr-TR" b="1" dirty="0" err="1">
                <a:solidFill>
                  <a:schemeClr val="tx1"/>
                </a:solidFill>
                <a:latin typeface="Avenir Next LT Pro" panose="020B0504020202020204" pitchFamily="34" charset="0"/>
              </a:rPr>
              <a:t>records</a:t>
            </a:r>
            <a:r>
              <a:rPr lang="tr-TR" b="1" dirty="0">
                <a:solidFill>
                  <a:schemeClr val="tx1"/>
                </a:solidFill>
                <a:latin typeface="Avenir Next LT Pro" panose="020B0504020202020204" pitchFamily="34" charset="0"/>
              </a:rPr>
              <a:t> </a:t>
            </a:r>
            <a:r>
              <a:rPr lang="tr-TR" dirty="0" err="1">
                <a:solidFill>
                  <a:schemeClr val="tx1"/>
                </a:solidFill>
                <a:latin typeface="Avenir Next LT Pro" panose="020B0504020202020204" pitchFamily="34" charset="0"/>
              </a:rPr>
              <a:t>during</a:t>
            </a:r>
            <a:r>
              <a:rPr lang="tr-TR" dirty="0">
                <a:solidFill>
                  <a:schemeClr val="tx1"/>
                </a:solidFill>
                <a:latin typeface="Avenir Next LT Pro" panose="020B0504020202020204" pitchFamily="34" charset="0"/>
              </a:rPr>
              <a:t> </a:t>
            </a:r>
            <a:r>
              <a:rPr lang="tr-TR" dirty="0" err="1">
                <a:solidFill>
                  <a:schemeClr val="tx1"/>
                </a:solidFill>
                <a:latin typeface="Avenir Next LT Pro" panose="020B0504020202020204" pitchFamily="34" charset="0"/>
              </a:rPr>
              <a:t>your</a:t>
            </a:r>
            <a:r>
              <a:rPr lang="tr-TR" dirty="0">
                <a:solidFill>
                  <a:schemeClr val="tx1"/>
                </a:solidFill>
                <a:latin typeface="Avenir Next LT Pro" panose="020B0504020202020204" pitchFamily="34" charset="0"/>
              </a:rPr>
              <a:t> </a:t>
            </a:r>
            <a:r>
              <a:rPr lang="tr-TR" dirty="0" err="1">
                <a:solidFill>
                  <a:schemeClr val="tx1"/>
                </a:solidFill>
                <a:latin typeface="Avenir Next LT Pro" panose="020B0504020202020204" pitchFamily="34" charset="0"/>
              </a:rPr>
              <a:t>practice</a:t>
            </a:r>
            <a:r>
              <a:rPr lang="tr-TR" dirty="0">
                <a:solidFill>
                  <a:schemeClr val="tx1"/>
                </a:solidFill>
                <a:latin typeface="Avenir Next LT Pro" panose="020B0504020202020204" pitchFamily="34" charset="0"/>
              </a:rPr>
              <a:t>. </a:t>
            </a:r>
          </a:p>
          <a:p>
            <a:endParaRPr lang="en-GB" dirty="0">
              <a:solidFill>
                <a:schemeClr val="tx1"/>
              </a:solidFill>
              <a:latin typeface="Avenir Next LT Pro" panose="020B0504020202020204" pitchFamily="34" charset="0"/>
            </a:endParaRPr>
          </a:p>
        </p:txBody>
      </p:sp>
      <p:sp>
        <p:nvSpPr>
          <p:cNvPr id="5" name="Metin kutusu 3">
            <a:extLst>
              <a:ext uri="{FF2B5EF4-FFF2-40B4-BE49-F238E27FC236}">
                <a16:creationId xmlns:a16="http://schemas.microsoft.com/office/drawing/2014/main" id="{8796F3A3-F896-3668-8CAC-AF13DC140539}"/>
              </a:ext>
            </a:extLst>
          </p:cNvPr>
          <p:cNvSpPr txBox="1"/>
          <p:nvPr/>
        </p:nvSpPr>
        <p:spPr>
          <a:xfrm>
            <a:off x="259706" y="673553"/>
            <a:ext cx="1882947" cy="53860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34400" dirty="0">
                <a:solidFill>
                  <a:schemeClr val="bg1">
                    <a:lumMod val="85000"/>
                  </a:schemeClr>
                </a:solidFill>
              </a:rPr>
              <a:t>!</a:t>
            </a:r>
            <a:endParaRPr lang="en-US" sz="34400" dirty="0">
              <a:solidFill>
                <a:schemeClr val="bg1">
                  <a:lumMod val="8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055806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36FA135-74A6-65A9-100E-F8471BF9C59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3582D401-0C34-08DF-EB3E-D62D4DD4DC20}"/>
              </a:ext>
            </a:extLst>
          </p:cNvPr>
          <p:cNvSpPr/>
          <p:nvPr/>
        </p:nvSpPr>
        <p:spPr>
          <a:xfrm>
            <a:off x="0" y="6581869"/>
            <a:ext cx="12192000" cy="276131"/>
          </a:xfrm>
          <a:prstGeom prst="rect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BDB4BBB-FC37-BDCD-A9A8-BDD446130FEE}"/>
              </a:ext>
            </a:extLst>
          </p:cNvPr>
          <p:cNvSpPr txBox="1"/>
          <p:nvPr/>
        </p:nvSpPr>
        <p:spPr>
          <a:xfrm>
            <a:off x="0" y="6581869"/>
            <a:ext cx="12192000" cy="2923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300" b="1" dirty="0">
                <a:solidFill>
                  <a:schemeClr val="bg1"/>
                </a:solidFill>
                <a:latin typeface="Avenir Next LT Pro Light" panose="020B0304020202020204" pitchFamily="34" charset="0"/>
              </a:rPr>
              <a:t> Çankaya University – Dept. of Architecture                                     ARCH 100-200-300 Internships   / Spring 25-26                                                                                    6/10</a:t>
            </a:r>
            <a:endParaRPr lang="en-GB" sz="1300" dirty="0">
              <a:solidFill>
                <a:schemeClr val="bg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FBE1D20-5FC5-B6A1-012B-DF15668B77AC}"/>
              </a:ext>
            </a:extLst>
          </p:cNvPr>
          <p:cNvSpPr txBox="1"/>
          <p:nvPr/>
        </p:nvSpPr>
        <p:spPr>
          <a:xfrm>
            <a:off x="445883" y="304221"/>
            <a:ext cx="610656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800" b="1" u="sng" dirty="0">
                <a:latin typeface="Avenir Next LT Pro Light" panose="020B0304020202020204" pitchFamily="34" charset="0"/>
              </a:rPr>
              <a:t>After the internship</a:t>
            </a:r>
            <a:endParaRPr lang="en-GB" b="1" dirty="0"/>
          </a:p>
        </p:txBody>
      </p:sp>
      <p:sp>
        <p:nvSpPr>
          <p:cNvPr id="3" name="Rectangle: Folded Corner 2">
            <a:extLst>
              <a:ext uri="{FF2B5EF4-FFF2-40B4-BE49-F238E27FC236}">
                <a16:creationId xmlns:a16="http://schemas.microsoft.com/office/drawing/2014/main" id="{BBF12EDF-6CD6-D2E9-EBA2-934B22ADCF85}"/>
              </a:ext>
            </a:extLst>
          </p:cNvPr>
          <p:cNvSpPr/>
          <p:nvPr/>
        </p:nvSpPr>
        <p:spPr>
          <a:xfrm>
            <a:off x="2344847" y="1341762"/>
            <a:ext cx="7134131" cy="4372824"/>
          </a:xfrm>
          <a:prstGeom prst="foldedCorner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1"/>
            <a:endParaRPr lang="en-US" b="1" dirty="0">
              <a:latin typeface="Avenir Next LT Pro" panose="020B0504020202020204" pitchFamily="34" charset="0"/>
            </a:endParaRPr>
          </a:p>
          <a:p>
            <a:pPr lvl="1"/>
            <a:endParaRPr lang="en-US" b="1" dirty="0">
              <a:latin typeface="Avenir Next LT Pro" panose="020B0504020202020204" pitchFamily="34" charset="0"/>
            </a:endParaRPr>
          </a:p>
          <a:p>
            <a:pPr marL="742950" lvl="1" indent="-285750">
              <a:buFont typeface="Wingdings" panose="05000000000000000000" pitchFamily="2" charset="2"/>
              <a:buChar char="ü"/>
            </a:pPr>
            <a:r>
              <a:rPr lang="en-US" b="1" u="sng" dirty="0">
                <a:latin typeface="Avenir Next LT Pro" panose="020B0504020202020204" pitchFamily="34" charset="0"/>
              </a:rPr>
              <a:t>Preparation and Submission of Summer Practice File</a:t>
            </a:r>
          </a:p>
          <a:p>
            <a:pPr marL="742950" lvl="1" indent="-285750">
              <a:buFont typeface="Wingdings" panose="05000000000000000000" pitchFamily="2" charset="2"/>
              <a:buChar char="ü"/>
            </a:pPr>
            <a:endParaRPr lang="tr-TR" b="1" u="sng" dirty="0">
              <a:latin typeface="Avenir Next LT Pro" panose="020B0504020202020204" pitchFamily="34" charset="0"/>
            </a:endParaRPr>
          </a:p>
          <a:p>
            <a:pPr marL="1200150" lvl="2" indent="-285750">
              <a:buFontTx/>
              <a:buChar char="-"/>
            </a:pPr>
            <a:r>
              <a:rPr lang="en-GB" dirty="0">
                <a:latin typeface="Avenir Next LT Pro" panose="020B0504020202020204" pitchFamily="34" charset="0"/>
              </a:rPr>
              <a:t>Download the template report from websites;</a:t>
            </a:r>
          </a:p>
          <a:p>
            <a:pPr lvl="2"/>
            <a:r>
              <a:rPr lang="en-GB" dirty="0">
                <a:solidFill>
                  <a:schemeClr val="bg1"/>
                </a:solidFill>
                <a:latin typeface="Avenir Next LT Pro" panose="020B0504020202020204" pitchFamily="34" charset="0"/>
                <a:hlinkClick r:id="rId2" action="ppaction://hlinkfile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arch100.cankaya.edu.tr</a:t>
            </a:r>
            <a:endParaRPr lang="en-GB" dirty="0">
              <a:solidFill>
                <a:schemeClr val="bg1"/>
              </a:solidFill>
              <a:latin typeface="Avenir Next LT Pro" panose="020B0504020202020204" pitchFamily="34" charset="0"/>
            </a:endParaRPr>
          </a:p>
          <a:p>
            <a:pPr lvl="2"/>
            <a:r>
              <a:rPr lang="en-GB" dirty="0">
                <a:solidFill>
                  <a:schemeClr val="bg1"/>
                </a:solidFill>
                <a:latin typeface="Avenir Next LT Pro" panose="020B0504020202020204" pitchFamily="34" charset="0"/>
                <a:hlinkClick r:id="rId3" action="ppaction://hlinkfile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arch200.cankaya.edu.tr</a:t>
            </a:r>
            <a:endParaRPr lang="en-GB" dirty="0">
              <a:solidFill>
                <a:schemeClr val="bg1"/>
              </a:solidFill>
              <a:latin typeface="Avenir Next LT Pro" panose="020B0504020202020204" pitchFamily="34" charset="0"/>
            </a:endParaRPr>
          </a:p>
          <a:p>
            <a:pPr lvl="2"/>
            <a:r>
              <a:rPr lang="en-GB" dirty="0">
                <a:solidFill>
                  <a:schemeClr val="bg1"/>
                </a:solidFill>
                <a:latin typeface="Avenir Next LT Pro" panose="020B0504020202020204" pitchFamily="34" charset="0"/>
                <a:hlinkClick r:id="rId4" action="ppaction://hlinkfile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arch300.cankaya.edu.tr</a:t>
            </a:r>
            <a:endParaRPr lang="en-GB" dirty="0">
              <a:solidFill>
                <a:schemeClr val="bg1"/>
              </a:solidFill>
              <a:latin typeface="Avenir Next LT Pro" panose="020B0504020202020204" pitchFamily="34" charset="0"/>
            </a:endParaRPr>
          </a:p>
          <a:p>
            <a:pPr lvl="2"/>
            <a:endParaRPr lang="en-GB" dirty="0">
              <a:latin typeface="Avenir Next LT Pro" panose="020B0504020202020204" pitchFamily="34" charset="0"/>
            </a:endParaRPr>
          </a:p>
          <a:p>
            <a:pPr marL="1200150" lvl="2" indent="-285750">
              <a:buFontTx/>
              <a:buChar char="-"/>
            </a:pPr>
            <a:r>
              <a:rPr lang="en-GB" dirty="0">
                <a:latin typeface="Avenir Next LT Pro" panose="020B0504020202020204" pitchFamily="34" charset="0"/>
              </a:rPr>
              <a:t>Prepare your report indicated as in the Manual</a:t>
            </a:r>
          </a:p>
          <a:p>
            <a:pPr marL="1200150" lvl="2" indent="-285750">
              <a:buFontTx/>
              <a:buChar char="-"/>
            </a:pPr>
            <a:r>
              <a:rPr lang="en-GB" dirty="0">
                <a:latin typeface="Avenir Next LT Pro" panose="020B0504020202020204" pitchFamily="34" charset="0"/>
              </a:rPr>
              <a:t>Upload your report </a:t>
            </a:r>
            <a:r>
              <a:rPr lang="en-GB" dirty="0" err="1">
                <a:latin typeface="Avenir Next LT Pro" panose="020B0504020202020204" pitchFamily="34" charset="0"/>
              </a:rPr>
              <a:t>webonline</a:t>
            </a:r>
            <a:r>
              <a:rPr lang="en-GB" dirty="0">
                <a:latin typeface="Avenir Next LT Pro" panose="020B0504020202020204" pitchFamily="34" charset="0"/>
              </a:rPr>
              <a:t> course page</a:t>
            </a:r>
          </a:p>
          <a:p>
            <a:pPr marL="1200150" lvl="2" indent="-285750">
              <a:buFontTx/>
              <a:buChar char="-"/>
            </a:pPr>
            <a:r>
              <a:rPr lang="en-GB" dirty="0">
                <a:latin typeface="Avenir Next LT Pro" panose="020B0504020202020204" pitchFamily="34" charset="0"/>
              </a:rPr>
              <a:t>Submit your envelope to related Res. Assist.</a:t>
            </a:r>
          </a:p>
          <a:p>
            <a:pPr marL="1200150" lvl="2" indent="-285750">
              <a:buFontTx/>
              <a:buChar char="-"/>
            </a:pPr>
            <a:endParaRPr lang="en-GB" dirty="0">
              <a:latin typeface="Avenir Next LT Pro" panose="020B0504020202020204" pitchFamily="34" charset="0"/>
            </a:endParaRPr>
          </a:p>
          <a:p>
            <a:pPr lvl="2"/>
            <a:r>
              <a:rPr lang="en-GB" b="1" dirty="0">
                <a:latin typeface="Avenir Next LT Pro" panose="020B0504020202020204" pitchFamily="34" charset="0"/>
              </a:rPr>
              <a:t>AVOID PLAGIARISM: </a:t>
            </a:r>
            <a:r>
              <a:rPr lang="tr-TR" b="1" dirty="0" err="1">
                <a:latin typeface="Avenir Next LT Pro" panose="020B0504020202020204" pitchFamily="34" charset="0"/>
              </a:rPr>
              <a:t>The</a:t>
            </a:r>
            <a:r>
              <a:rPr lang="tr-TR" b="1" dirty="0">
                <a:latin typeface="Avenir Next LT Pro" panose="020B0504020202020204" pitchFamily="34" charset="0"/>
              </a:rPr>
              <a:t> </a:t>
            </a:r>
            <a:r>
              <a:rPr lang="tr-TR" b="1" dirty="0" err="1">
                <a:latin typeface="Avenir Next LT Pro" panose="020B0504020202020204" pitchFamily="34" charset="0"/>
              </a:rPr>
              <a:t>work</a:t>
            </a:r>
            <a:r>
              <a:rPr lang="tr-TR" b="1" dirty="0">
                <a:latin typeface="Avenir Next LT Pro" panose="020B0504020202020204" pitchFamily="34" charset="0"/>
              </a:rPr>
              <a:t> of </a:t>
            </a:r>
            <a:r>
              <a:rPr lang="tr-TR" b="1" dirty="0" err="1">
                <a:latin typeface="Avenir Next LT Pro" panose="020B0504020202020204" pitchFamily="34" charset="0"/>
              </a:rPr>
              <a:t>only</a:t>
            </a:r>
            <a:r>
              <a:rPr lang="tr-TR" b="1" dirty="0">
                <a:latin typeface="Avenir Next LT Pro" panose="020B0504020202020204" pitchFamily="34" charset="0"/>
              </a:rPr>
              <a:t> </a:t>
            </a:r>
            <a:r>
              <a:rPr lang="tr-TR" b="1" dirty="0" err="1">
                <a:latin typeface="Avenir Next LT Pro" panose="020B0504020202020204" pitchFamily="34" charset="0"/>
              </a:rPr>
              <a:t>yourself</a:t>
            </a:r>
            <a:r>
              <a:rPr lang="tr-TR" b="1" dirty="0">
                <a:latin typeface="Avenir Next LT Pro" panose="020B0504020202020204" pitchFamily="34" charset="0"/>
              </a:rPr>
              <a:t> !</a:t>
            </a:r>
          </a:p>
          <a:p>
            <a:endParaRPr lang="en-GB" dirty="0">
              <a:latin typeface="Avenir Next LT Pro" panose="020B05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7065580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E424222-7EBA-0D8E-A8F2-5F158D7B1F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D29AE3FA-B2E8-C2BF-528F-D5F4CCE32B89}"/>
              </a:ext>
            </a:extLst>
          </p:cNvPr>
          <p:cNvSpPr/>
          <p:nvPr/>
        </p:nvSpPr>
        <p:spPr>
          <a:xfrm>
            <a:off x="0" y="6581869"/>
            <a:ext cx="12192000" cy="276131"/>
          </a:xfrm>
          <a:prstGeom prst="rect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68E6173-3126-6114-4233-1FD17C4CA769}"/>
              </a:ext>
            </a:extLst>
          </p:cNvPr>
          <p:cNvSpPr txBox="1"/>
          <p:nvPr/>
        </p:nvSpPr>
        <p:spPr>
          <a:xfrm>
            <a:off x="0" y="6581869"/>
            <a:ext cx="12192000" cy="2923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300" b="1" dirty="0">
                <a:solidFill>
                  <a:schemeClr val="bg1"/>
                </a:solidFill>
                <a:latin typeface="Avenir Next LT Pro Light" panose="020B0304020202020204" pitchFamily="34" charset="0"/>
              </a:rPr>
              <a:t> Çankaya University – Dept. of Architecture                                     ARCH 100-200-300 Internships   / Spring 25-26                                                                                    7/10</a:t>
            </a:r>
            <a:endParaRPr lang="en-GB" sz="1300" dirty="0">
              <a:solidFill>
                <a:schemeClr val="bg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22AC7B2-8761-EAF1-7DA6-39995A029093}"/>
              </a:ext>
            </a:extLst>
          </p:cNvPr>
          <p:cNvSpPr txBox="1"/>
          <p:nvPr/>
        </p:nvSpPr>
        <p:spPr>
          <a:xfrm>
            <a:off x="445883" y="304221"/>
            <a:ext cx="610656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800" b="1" u="sng" dirty="0">
                <a:latin typeface="Avenir Next LT Pro Light" panose="020B0304020202020204" pitchFamily="34" charset="0"/>
              </a:rPr>
              <a:t>About Internship Report </a:t>
            </a:r>
            <a:endParaRPr lang="en-GB" b="1" dirty="0"/>
          </a:p>
        </p:txBody>
      </p:sp>
      <p:graphicFrame>
        <p:nvGraphicFramePr>
          <p:cNvPr id="3" name="Diagram 2">
            <a:extLst>
              <a:ext uri="{FF2B5EF4-FFF2-40B4-BE49-F238E27FC236}">
                <a16:creationId xmlns:a16="http://schemas.microsoft.com/office/drawing/2014/main" id="{68FE0D00-4770-8EE9-80C5-6AAFDE25E93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391543088"/>
              </p:ext>
            </p:extLst>
          </p:nvPr>
        </p:nvGraphicFramePr>
        <p:xfrm>
          <a:off x="2032000" y="719666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18432135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A037022-8591-E1B8-64B5-43ACE909617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6284CEEA-3728-F2EB-177C-4F3CAC9F6B35}"/>
              </a:ext>
            </a:extLst>
          </p:cNvPr>
          <p:cNvSpPr/>
          <p:nvPr/>
        </p:nvSpPr>
        <p:spPr>
          <a:xfrm>
            <a:off x="0" y="6581869"/>
            <a:ext cx="12192000" cy="276131"/>
          </a:xfrm>
          <a:prstGeom prst="rect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301588C-39CB-4FB6-AC5D-F74FCA632868}"/>
              </a:ext>
            </a:extLst>
          </p:cNvPr>
          <p:cNvSpPr txBox="1"/>
          <p:nvPr/>
        </p:nvSpPr>
        <p:spPr>
          <a:xfrm>
            <a:off x="0" y="6581869"/>
            <a:ext cx="12192000" cy="2923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300" b="1" dirty="0">
                <a:solidFill>
                  <a:schemeClr val="bg1"/>
                </a:solidFill>
                <a:latin typeface="Avenir Next LT Pro Light" panose="020B0304020202020204" pitchFamily="34" charset="0"/>
              </a:rPr>
              <a:t> Çankaya University – Dept. of Architecture                                     ARCH 100-200-300 Internships   / Spring 25-26                                                                                    8/10</a:t>
            </a:r>
            <a:endParaRPr lang="en-GB" sz="1300" dirty="0">
              <a:solidFill>
                <a:schemeClr val="bg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344FBC2-ADF5-8D94-0A65-85F3D52D441D}"/>
              </a:ext>
            </a:extLst>
          </p:cNvPr>
          <p:cNvSpPr txBox="1"/>
          <p:nvPr/>
        </p:nvSpPr>
        <p:spPr>
          <a:xfrm>
            <a:off x="445883" y="304221"/>
            <a:ext cx="610656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800" b="1" u="sng" dirty="0">
                <a:latin typeface="Avenir Next LT Pro Light" panose="020B0304020202020204" pitchFamily="34" charset="0"/>
              </a:rPr>
              <a:t>Reminder</a:t>
            </a:r>
            <a:endParaRPr lang="en-GB" b="1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FBF114C-437E-EBFA-9EFF-67062DA6465E}"/>
              </a:ext>
            </a:extLst>
          </p:cNvPr>
          <p:cNvSpPr txBox="1"/>
          <p:nvPr/>
        </p:nvSpPr>
        <p:spPr>
          <a:xfrm>
            <a:off x="2627761" y="1326150"/>
            <a:ext cx="6106562" cy="25853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742950" lvl="1" indent="-285750">
              <a:buFont typeface="Wingdings" panose="05000000000000000000" pitchFamily="2" charset="2"/>
              <a:buChar char="ü"/>
            </a:pPr>
            <a:r>
              <a:rPr lang="tr-TR" dirty="0" err="1">
                <a:latin typeface="Avenir Next LT Pro" panose="020B0504020202020204" pitchFamily="34" charset="0"/>
              </a:rPr>
              <a:t>Follow</a:t>
            </a:r>
            <a:r>
              <a:rPr lang="tr-TR" dirty="0">
                <a:latin typeface="Avenir Next LT Pro" panose="020B0504020202020204" pitchFamily="34" charset="0"/>
              </a:rPr>
              <a:t> </a:t>
            </a:r>
            <a:r>
              <a:rPr lang="tr-TR" dirty="0" err="1">
                <a:latin typeface="Avenir Next LT Pro" panose="020B0504020202020204" pitchFamily="34" charset="0"/>
              </a:rPr>
              <a:t>the</a:t>
            </a:r>
            <a:r>
              <a:rPr lang="tr-TR" dirty="0">
                <a:latin typeface="Avenir Next LT Pro" panose="020B0504020202020204" pitchFamily="34" charset="0"/>
              </a:rPr>
              <a:t> </a:t>
            </a:r>
            <a:r>
              <a:rPr lang="tr-TR" dirty="0" err="1">
                <a:latin typeface="Avenir Next LT Pro" panose="020B0504020202020204" pitchFamily="34" charset="0"/>
              </a:rPr>
              <a:t>announcements</a:t>
            </a:r>
            <a:r>
              <a:rPr lang="tr-TR" dirty="0">
                <a:latin typeface="Avenir Next LT Pro" panose="020B0504020202020204" pitchFamily="34" charset="0"/>
              </a:rPr>
              <a:t> </a:t>
            </a:r>
            <a:r>
              <a:rPr lang="tr-TR" dirty="0" err="1">
                <a:latin typeface="Avenir Next LT Pro" panose="020B0504020202020204" pitchFamily="34" charset="0"/>
              </a:rPr>
              <a:t>from</a:t>
            </a:r>
            <a:r>
              <a:rPr lang="tr-TR" dirty="0">
                <a:latin typeface="Avenir Next LT Pro" panose="020B0504020202020204" pitchFamily="34" charset="0"/>
              </a:rPr>
              <a:t> </a:t>
            </a:r>
            <a:endParaRPr lang="en-GB" dirty="0">
              <a:latin typeface="Avenir Next LT Pro" panose="020B0504020202020204" pitchFamily="34" charset="0"/>
            </a:endParaRPr>
          </a:p>
          <a:p>
            <a:pPr lvl="1"/>
            <a:r>
              <a:rPr lang="tr-TR" dirty="0" err="1">
                <a:latin typeface="Avenir Next LT Pro" panose="020B0504020202020204" pitchFamily="34" charset="0"/>
              </a:rPr>
              <a:t>Webpage</a:t>
            </a:r>
            <a:r>
              <a:rPr lang="en-GB" dirty="0">
                <a:latin typeface="Avenir Next LT Pro" panose="020B0504020202020204" pitchFamily="34" charset="0"/>
              </a:rPr>
              <a:t>:</a:t>
            </a:r>
          </a:p>
          <a:p>
            <a:pPr lvl="1"/>
            <a:r>
              <a:rPr lang="tr-TR" dirty="0">
                <a:latin typeface="Avenir Next LT Pro" panose="020B0504020202020204" pitchFamily="34" charset="0"/>
              </a:rPr>
              <a:t>	</a:t>
            </a:r>
            <a:r>
              <a:rPr lang="tr-TR" dirty="0">
                <a:solidFill>
                  <a:srgbClr val="0070C0"/>
                </a:solidFill>
                <a:latin typeface="Avenir Next LT Pro" panose="020B0504020202020204" pitchFamily="34" charset="0"/>
              </a:rPr>
              <a:t>arch100.cankaya.edu.tr</a:t>
            </a:r>
          </a:p>
          <a:p>
            <a:pPr lvl="2"/>
            <a:r>
              <a:rPr lang="tr-TR" dirty="0">
                <a:solidFill>
                  <a:srgbClr val="0070C0"/>
                </a:solidFill>
                <a:latin typeface="Avenir Next LT Pro" panose="020B0504020202020204" pitchFamily="34" charset="0"/>
              </a:rPr>
              <a:t>arch200.cankaya.edu.tr</a:t>
            </a:r>
          </a:p>
          <a:p>
            <a:pPr lvl="2"/>
            <a:r>
              <a:rPr lang="tr-TR" dirty="0">
                <a:solidFill>
                  <a:srgbClr val="0070C0"/>
                </a:solidFill>
                <a:latin typeface="Avenir Next LT Pro" panose="020B0504020202020204" pitchFamily="34" charset="0"/>
              </a:rPr>
              <a:t>arch300.cankaya.edu.tr</a:t>
            </a:r>
            <a:endParaRPr lang="en-GB" dirty="0">
              <a:solidFill>
                <a:srgbClr val="0070C0"/>
              </a:solidFill>
              <a:latin typeface="Avenir Next LT Pro" panose="020B0504020202020204" pitchFamily="34" charset="0"/>
            </a:endParaRPr>
          </a:p>
          <a:p>
            <a:pPr lvl="2"/>
            <a:r>
              <a:rPr lang="tr-TR" dirty="0">
                <a:solidFill>
                  <a:srgbClr val="0070C0"/>
                </a:solidFill>
                <a:latin typeface="Avenir Next LT Pro" panose="020B0504020202020204" pitchFamily="34" charset="0"/>
              </a:rPr>
              <a:t>	</a:t>
            </a:r>
            <a:endParaRPr lang="en-GB" dirty="0">
              <a:solidFill>
                <a:srgbClr val="0070C0"/>
              </a:solidFill>
              <a:latin typeface="Avenir Next LT Pro" panose="020B0504020202020204" pitchFamily="34" charset="0"/>
            </a:endParaRPr>
          </a:p>
          <a:p>
            <a:pPr lvl="2"/>
            <a:endParaRPr lang="en-GB" dirty="0">
              <a:solidFill>
                <a:srgbClr val="0070C0"/>
              </a:solidFill>
              <a:latin typeface="Avenir Next LT Pro" panose="020B0504020202020204" pitchFamily="34" charset="0"/>
            </a:endParaRPr>
          </a:p>
          <a:p>
            <a:pPr lvl="2"/>
            <a:endParaRPr lang="en-GB" dirty="0">
              <a:solidFill>
                <a:srgbClr val="0070C0"/>
              </a:solidFill>
              <a:latin typeface="Avenir Next LT Pro" panose="020B0504020202020204" pitchFamily="34" charset="0"/>
            </a:endParaRPr>
          </a:p>
          <a:p>
            <a:pPr lvl="2"/>
            <a:r>
              <a:rPr lang="tr-TR" dirty="0">
                <a:solidFill>
                  <a:srgbClr val="0070C0"/>
                </a:solidFill>
                <a:latin typeface="Avenir Next LT Pro" panose="020B0504020202020204" pitchFamily="34" charset="0"/>
              </a:rPr>
              <a:t>arch.cankaya.edu.tr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CF318D1-983B-6EB6-D653-004317897853}"/>
              </a:ext>
            </a:extLst>
          </p:cNvPr>
          <p:cNvSpPr txBox="1"/>
          <p:nvPr/>
        </p:nvSpPr>
        <p:spPr>
          <a:xfrm>
            <a:off x="2627761" y="3039386"/>
            <a:ext cx="610656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742950" lvl="1" indent="-285750">
              <a:buFont typeface="Wingdings" panose="05000000000000000000" pitchFamily="2" charset="2"/>
              <a:buChar char="ü"/>
            </a:pPr>
            <a:r>
              <a:rPr lang="en-GB" dirty="0">
                <a:latin typeface="Avenir Next LT Pro" panose="020B0504020202020204" pitchFamily="34" charset="0"/>
              </a:rPr>
              <a:t> Departmental </a:t>
            </a:r>
            <a:r>
              <a:rPr lang="tr-TR" dirty="0" err="1">
                <a:latin typeface="Avenir Next LT Pro" panose="020B0504020202020204" pitchFamily="34" charset="0"/>
              </a:rPr>
              <a:t>Webpage</a:t>
            </a:r>
            <a:r>
              <a:rPr lang="en-GB" dirty="0">
                <a:latin typeface="Avenir Next LT Pro" panose="020B0504020202020204" pitchFamily="34" charset="0"/>
              </a:rPr>
              <a:t>: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F3F8098-D515-C2DE-1DC4-BBC634BCAEC3}"/>
              </a:ext>
            </a:extLst>
          </p:cNvPr>
          <p:cNvSpPr txBox="1"/>
          <p:nvPr/>
        </p:nvSpPr>
        <p:spPr>
          <a:xfrm>
            <a:off x="2627761" y="4051866"/>
            <a:ext cx="610656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742950" lvl="1" indent="-285750">
              <a:buFont typeface="Wingdings" panose="05000000000000000000" pitchFamily="2" charset="2"/>
              <a:buChar char="ü"/>
            </a:pPr>
            <a:r>
              <a:rPr lang="en-GB" dirty="0">
                <a:latin typeface="Avenir Next LT Pro" panose="020B0504020202020204" pitchFamily="34" charset="0"/>
              </a:rPr>
              <a:t> </a:t>
            </a:r>
            <a:r>
              <a:rPr lang="en-GB" dirty="0" err="1">
                <a:latin typeface="Avenir Next LT Pro" panose="020B0504020202020204" pitchFamily="34" charset="0"/>
              </a:rPr>
              <a:t>Webonline</a:t>
            </a:r>
            <a:endParaRPr lang="en-GB" dirty="0">
              <a:latin typeface="Avenir Next LT Pro" panose="020B0504020202020204" pitchFamily="34" charset="0"/>
            </a:endParaRPr>
          </a:p>
        </p:txBody>
      </p:sp>
      <p:pic>
        <p:nvPicPr>
          <p:cNvPr id="11" name="Graphic 10" descr="Bell outline">
            <a:extLst>
              <a:ext uri="{FF2B5EF4-FFF2-40B4-BE49-F238E27FC236}">
                <a16:creationId xmlns:a16="http://schemas.microsoft.com/office/drawing/2014/main" id="{4819D4BD-7FA3-D8B7-F11C-0DA6998DB67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45883" y="1647066"/>
            <a:ext cx="2374315" cy="23743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06483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188</TotalTime>
  <Words>897</Words>
  <Application>Microsoft Office PowerPoint</Application>
  <PresentationFormat>Widescreen</PresentationFormat>
  <Paragraphs>149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8" baseType="lpstr">
      <vt:lpstr>Aptos</vt:lpstr>
      <vt:lpstr>Aptos Display</vt:lpstr>
      <vt:lpstr>Arial</vt:lpstr>
      <vt:lpstr>Avenir Next LT Pro</vt:lpstr>
      <vt:lpstr>Avenir Next LT Pro Light</vt:lpstr>
      <vt:lpstr>Wingdings</vt:lpstr>
      <vt:lpstr>Office Theme</vt:lpstr>
      <vt:lpstr>Informative Meeting for the  ARCH100-200-300 Internships  in Çankaya University    Internship Commitee  -Nur Özkan Öztürk, Head of the Committee, ARCH200 -Şafak Sakçak, ARCH100 -Yeliz Alevsaçanlar, ARCH300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yeliz aksu</dc:creator>
  <cp:lastModifiedBy>yeliz alevsacanlar</cp:lastModifiedBy>
  <cp:revision>20</cp:revision>
  <dcterms:created xsi:type="dcterms:W3CDTF">2025-03-20T11:20:27Z</dcterms:created>
  <dcterms:modified xsi:type="dcterms:W3CDTF">2026-03-11T08:21:01Z</dcterms:modified>
</cp:coreProperties>
</file>